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Lst>
  <p:notesMasterIdLst>
    <p:notesMasterId r:id="rId59"/>
  </p:notesMasterIdLst>
  <p:sldIdLst>
    <p:sldId id="264" r:id="rId2"/>
    <p:sldId id="263" r:id="rId3"/>
    <p:sldId id="262" r:id="rId4"/>
    <p:sldId id="272" r:id="rId5"/>
    <p:sldId id="320" r:id="rId6"/>
    <p:sldId id="274" r:id="rId7"/>
    <p:sldId id="275" r:id="rId8"/>
    <p:sldId id="321" r:id="rId9"/>
    <p:sldId id="322" r:id="rId10"/>
    <p:sldId id="282" r:id="rId11"/>
    <p:sldId id="325" r:id="rId12"/>
    <p:sldId id="284" r:id="rId13"/>
    <p:sldId id="323" r:id="rId14"/>
    <p:sldId id="285" r:id="rId15"/>
    <p:sldId id="327" r:id="rId16"/>
    <p:sldId id="287" r:id="rId17"/>
    <p:sldId id="324" r:id="rId18"/>
    <p:sldId id="265" r:id="rId19"/>
    <p:sldId id="267" r:id="rId20"/>
    <p:sldId id="305" r:id="rId21"/>
    <p:sldId id="266" r:id="rId22"/>
    <p:sldId id="303" r:id="rId23"/>
    <p:sldId id="304" r:id="rId24"/>
    <p:sldId id="268" r:id="rId25"/>
    <p:sldId id="301" r:id="rId26"/>
    <p:sldId id="306" r:id="rId27"/>
    <p:sldId id="307" r:id="rId28"/>
    <p:sldId id="308" r:id="rId29"/>
    <p:sldId id="309" r:id="rId30"/>
    <p:sldId id="310" r:id="rId31"/>
    <p:sldId id="311" r:id="rId32"/>
    <p:sldId id="317" r:id="rId33"/>
    <p:sldId id="269" r:id="rId34"/>
    <p:sldId id="312" r:id="rId35"/>
    <p:sldId id="313" r:id="rId36"/>
    <p:sldId id="314" r:id="rId37"/>
    <p:sldId id="315" r:id="rId38"/>
    <p:sldId id="316" r:id="rId39"/>
    <p:sldId id="302" r:id="rId40"/>
    <p:sldId id="318" r:id="rId41"/>
    <p:sldId id="276" r:id="rId42"/>
    <p:sldId id="279" r:id="rId43"/>
    <p:sldId id="291" r:id="rId44"/>
    <p:sldId id="292" r:id="rId45"/>
    <p:sldId id="293" r:id="rId46"/>
    <p:sldId id="294" r:id="rId47"/>
    <p:sldId id="299" r:id="rId48"/>
    <p:sldId id="295" r:id="rId49"/>
    <p:sldId id="296" r:id="rId50"/>
    <p:sldId id="297" r:id="rId51"/>
    <p:sldId id="298" r:id="rId52"/>
    <p:sldId id="300" r:id="rId53"/>
    <p:sldId id="319" r:id="rId54"/>
    <p:sldId id="261" r:id="rId55"/>
    <p:sldId id="326" r:id="rId56"/>
    <p:sldId id="258" r:id="rId57"/>
    <p:sldId id="257" r:id="rId5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0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D154F0-60D7-4445-87E0-8ECC48DCF2B5}" v="1455" dt="2023-04-26T03:03:58.231"/>
    <p1510:client id="{9ABDC838-4B92-D340-B139-495197202B31}" v="481" dt="2023-04-26T08:34:14.711"/>
    <p1510:client id="{D2B8A278-69BD-471F-ABD1-7997AAFD05C7}" v="2103" dt="2023-04-26T09:07:17.13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6A5B9-6227-4595-867C-A87FCD7EFC24}" type="datetimeFigureOut">
              <a:t>2023-04-26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B510CC-7766-4022-9968-9AE1C4E619DF}" type="slidenum">
              <a:t>‹#›</a:t>
            </a:fld>
            <a:endParaRPr lang="en-GB"/>
          </a:p>
        </p:txBody>
      </p:sp>
    </p:spTree>
    <p:extLst>
      <p:ext uri="{BB962C8B-B14F-4D97-AF65-F5344CB8AC3E}">
        <p14:creationId xmlns:p14="http://schemas.microsoft.com/office/powerpoint/2010/main" val="2029949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8E109CD-A80A-4A3A-9A22-2C8F72022C5C}" type="slidenum">
              <a:rPr lang="lt-LT" smtClean="0"/>
              <a:t>2</a:t>
            </a:fld>
            <a:endParaRPr lang="lt-LT"/>
          </a:p>
        </p:txBody>
      </p:sp>
    </p:spTree>
    <p:extLst>
      <p:ext uri="{BB962C8B-B14F-4D97-AF65-F5344CB8AC3E}">
        <p14:creationId xmlns:p14="http://schemas.microsoft.com/office/powerpoint/2010/main" val="2200418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35300" y="4043088"/>
            <a:ext cx="8560955" cy="2305050"/>
          </a:xfrm>
        </p:spPr>
        <p:txBody>
          <a:bodyPr anchor="t">
            <a:normAutofit/>
          </a:bodyPr>
          <a:lstStyle>
            <a:lvl1pPr algn="l">
              <a:defRPr sz="5400"/>
            </a:lvl1pPr>
          </a:lstStyle>
          <a:p>
            <a:r>
              <a:rPr lang="en-US"/>
              <a:t>CLICK TO EDIT MASTER TITLE STYLE</a:t>
            </a:r>
          </a:p>
        </p:txBody>
      </p:sp>
      <p:pic>
        <p:nvPicPr>
          <p:cNvPr id="11" name="Picture 10"/>
          <p:cNvPicPr>
            <a:picLocks noChangeAspect="1"/>
          </p:cNvPicPr>
          <p:nvPr userDrawn="1"/>
        </p:nvPicPr>
        <p:blipFill>
          <a:blip r:embed="rId2"/>
          <a:stretch>
            <a:fillRect/>
          </a:stretch>
        </p:blipFill>
        <p:spPr>
          <a:xfrm>
            <a:off x="509016" y="459481"/>
            <a:ext cx="3647137" cy="1365515"/>
          </a:xfrm>
          <a:prstGeom prst="rect">
            <a:avLst/>
          </a:prstGeom>
        </p:spPr>
      </p:pic>
      <p:sp>
        <p:nvSpPr>
          <p:cNvPr id="7" name="Rectangle 6"/>
          <p:cNvSpPr/>
          <p:nvPr userDrawn="1"/>
        </p:nvSpPr>
        <p:spPr>
          <a:xfrm>
            <a:off x="2521776" y="3493564"/>
            <a:ext cx="1754297"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793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kstas ir paveikslėlis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517136" y="0"/>
            <a:ext cx="7674864" cy="6858000"/>
          </a:xfrm>
        </p:spPr>
        <p:txBody>
          <a:bodyPr/>
          <a:lstStyle/>
          <a:p>
            <a:endParaRPr lang="en-US"/>
          </a:p>
        </p:txBody>
      </p:sp>
      <p:sp>
        <p:nvSpPr>
          <p:cNvPr id="2" name="Title 1"/>
          <p:cNvSpPr>
            <a:spLocks noGrp="1"/>
          </p:cNvSpPr>
          <p:nvPr>
            <p:ph type="title"/>
          </p:nvPr>
        </p:nvSpPr>
        <p:spPr>
          <a:xfrm>
            <a:off x="417576" y="1314510"/>
            <a:ext cx="3576408" cy="1405621"/>
          </a:xfrm>
        </p:spPr>
        <p:txBody>
          <a:bodyPr/>
          <a:lstStyle/>
          <a:p>
            <a:r>
              <a:rPr lang="en-US"/>
              <a:t>Click to edit Master title style</a:t>
            </a:r>
          </a:p>
        </p:txBody>
      </p:sp>
      <p:sp>
        <p:nvSpPr>
          <p:cNvPr id="11" name="Text Placeholder 10"/>
          <p:cNvSpPr>
            <a:spLocks noGrp="1"/>
          </p:cNvSpPr>
          <p:nvPr>
            <p:ph type="body" sz="quarter" idx="14"/>
          </p:nvPr>
        </p:nvSpPr>
        <p:spPr>
          <a:xfrm>
            <a:off x="435864" y="3267940"/>
            <a:ext cx="3576408" cy="3144444"/>
          </a:xfrm>
        </p:spPr>
        <p:txBody>
          <a:bodyPr/>
          <a:lstStyle/>
          <a:p>
            <a:pPr lvl="0"/>
            <a:r>
              <a:rPr lang="en-US"/>
              <a:t>Click to edit Master text styles</a:t>
            </a:r>
          </a:p>
        </p:txBody>
      </p:sp>
    </p:spTree>
    <p:extLst>
      <p:ext uri="{BB962C8B-B14F-4D97-AF65-F5344CB8AC3E}">
        <p14:creationId xmlns:p14="http://schemas.microsoft.com/office/powerpoint/2010/main" val="1692359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tata 1">
    <p:spTree>
      <p:nvGrpSpPr>
        <p:cNvPr id="1" name=""/>
        <p:cNvGrpSpPr/>
        <p:nvPr/>
      </p:nvGrpSpPr>
      <p:grpSpPr>
        <a:xfrm>
          <a:off x="0" y="0"/>
          <a:ext cx="0" cy="0"/>
          <a:chOff x="0" y="0"/>
          <a:chExt cx="0" cy="0"/>
        </a:xfrm>
      </p:grpSpPr>
      <p:sp>
        <p:nvSpPr>
          <p:cNvPr id="5" name="Title 1"/>
          <p:cNvSpPr>
            <a:spLocks noGrp="1"/>
          </p:cNvSpPr>
          <p:nvPr>
            <p:ph type="title"/>
          </p:nvPr>
        </p:nvSpPr>
        <p:spPr>
          <a:xfrm>
            <a:off x="756227" y="755793"/>
            <a:ext cx="5332846" cy="3761509"/>
          </a:xfrm>
        </p:spPr>
        <p:txBody>
          <a:bodyPr/>
          <a:lstStyle/>
          <a:p>
            <a:r>
              <a:rPr lang="en-US"/>
              <a:t>Click to edit Master title style</a:t>
            </a:r>
          </a:p>
        </p:txBody>
      </p:sp>
      <p:sp>
        <p:nvSpPr>
          <p:cNvPr id="7" name="Text Placeholder 8"/>
          <p:cNvSpPr>
            <a:spLocks noGrp="1"/>
          </p:cNvSpPr>
          <p:nvPr>
            <p:ph type="body" sz="quarter" idx="13"/>
          </p:nvPr>
        </p:nvSpPr>
        <p:spPr>
          <a:xfrm>
            <a:off x="6490277" y="2636548"/>
            <a:ext cx="4918075" cy="3574618"/>
          </a:xfrm>
        </p:spPr>
        <p:txBody>
          <a:bodyPr/>
          <a:lstStyle/>
          <a:p>
            <a:pPr lvl="0"/>
            <a:r>
              <a:rPr lang="en-US"/>
              <a:t>Click to edit Master text styles</a:t>
            </a:r>
          </a:p>
        </p:txBody>
      </p:sp>
    </p:spTree>
    <p:extLst>
      <p:ext uri="{BB962C8B-B14F-4D97-AF65-F5344CB8AC3E}">
        <p14:creationId xmlns:p14="http://schemas.microsoft.com/office/powerpoint/2010/main" val="1444113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itata 2">
    <p:spTree>
      <p:nvGrpSpPr>
        <p:cNvPr id="1" name=""/>
        <p:cNvGrpSpPr/>
        <p:nvPr/>
      </p:nvGrpSpPr>
      <p:grpSpPr>
        <a:xfrm>
          <a:off x="0" y="0"/>
          <a:ext cx="0" cy="0"/>
          <a:chOff x="0" y="0"/>
          <a:chExt cx="0" cy="0"/>
        </a:xfrm>
      </p:grpSpPr>
      <p:sp>
        <p:nvSpPr>
          <p:cNvPr id="2" name="Title 1"/>
          <p:cNvSpPr>
            <a:spLocks noGrp="1"/>
          </p:cNvSpPr>
          <p:nvPr>
            <p:ph type="title"/>
          </p:nvPr>
        </p:nvSpPr>
        <p:spPr>
          <a:xfrm>
            <a:off x="1936750" y="2093595"/>
            <a:ext cx="8318500" cy="2707005"/>
          </a:xfrm>
        </p:spPr>
        <p:txBody>
          <a:bodyPr anchor="ctr"/>
          <a:lstStyle>
            <a:lvl1pPr algn="ctr">
              <a:defRPr/>
            </a:lvl1pPr>
          </a:lstStyle>
          <a:p>
            <a:r>
              <a:rPr lang="en-US"/>
              <a:t>Click to edit Master title style</a:t>
            </a:r>
          </a:p>
        </p:txBody>
      </p:sp>
      <p:sp>
        <p:nvSpPr>
          <p:cNvPr id="8" name="Rectangle 7"/>
          <p:cNvSpPr/>
          <p:nvPr userDrawn="1"/>
        </p:nvSpPr>
        <p:spPr>
          <a:xfrm>
            <a:off x="0" y="0"/>
            <a:ext cx="30353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104275" y="172449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9409039" y="5038690"/>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9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veiksllis ir 3 stulpeliai">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38201"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5" name="Text Placeholder 6"/>
          <p:cNvSpPr>
            <a:spLocks noGrp="1"/>
          </p:cNvSpPr>
          <p:nvPr>
            <p:ph type="body" sz="quarter" idx="11"/>
          </p:nvPr>
        </p:nvSpPr>
        <p:spPr>
          <a:xfrm>
            <a:off x="4499264"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6" name="Text Placeholder 6"/>
          <p:cNvSpPr>
            <a:spLocks noGrp="1"/>
          </p:cNvSpPr>
          <p:nvPr>
            <p:ph type="body" sz="quarter" idx="12"/>
          </p:nvPr>
        </p:nvSpPr>
        <p:spPr>
          <a:xfrm>
            <a:off x="8160327" y="3075709"/>
            <a:ext cx="3193472" cy="3075854"/>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661924"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302204"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7963267" y="277309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3"/>
          </p:nvPr>
        </p:nvSpPr>
        <p:spPr>
          <a:xfrm>
            <a:off x="0" y="0"/>
            <a:ext cx="12192000" cy="2276475"/>
          </a:xfrm>
        </p:spPr>
        <p:txBody>
          <a:bodyPr/>
          <a:lstStyle/>
          <a:p>
            <a:endParaRPr lang="en-US"/>
          </a:p>
        </p:txBody>
      </p:sp>
    </p:spTree>
    <p:extLst>
      <p:ext uri="{BB962C8B-B14F-4D97-AF65-F5344CB8AC3E}">
        <p14:creationId xmlns:p14="http://schemas.microsoft.com/office/powerpoint/2010/main" val="847814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ys stulpeliai">
    <p:spTree>
      <p:nvGrpSpPr>
        <p:cNvPr id="1" name=""/>
        <p:cNvGrpSpPr/>
        <p:nvPr/>
      </p:nvGrpSpPr>
      <p:grpSpPr>
        <a:xfrm>
          <a:off x="0" y="0"/>
          <a:ext cx="0" cy="0"/>
          <a:chOff x="0" y="0"/>
          <a:chExt cx="0" cy="0"/>
        </a:xfrm>
      </p:grpSpPr>
      <p:sp>
        <p:nvSpPr>
          <p:cNvPr id="6" name="Text Placeholder 6"/>
          <p:cNvSpPr>
            <a:spLocks noGrp="1"/>
          </p:cNvSpPr>
          <p:nvPr>
            <p:ph type="body" sz="quarter" idx="13"/>
          </p:nvPr>
        </p:nvSpPr>
        <p:spPr>
          <a:xfrm>
            <a:off x="838201"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7" name="Text Placeholder 6"/>
          <p:cNvSpPr>
            <a:spLocks noGrp="1"/>
          </p:cNvSpPr>
          <p:nvPr>
            <p:ph type="body" sz="quarter" idx="14"/>
          </p:nvPr>
        </p:nvSpPr>
        <p:spPr>
          <a:xfrm>
            <a:off x="4499264"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8" name="Text Placeholder 6"/>
          <p:cNvSpPr>
            <a:spLocks noGrp="1"/>
          </p:cNvSpPr>
          <p:nvPr>
            <p:ph type="body" sz="quarter" idx="15"/>
          </p:nvPr>
        </p:nvSpPr>
        <p:spPr>
          <a:xfrm>
            <a:off x="8160327" y="1773528"/>
            <a:ext cx="3193472" cy="4323629"/>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646302"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286582"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947645" y="1470919"/>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3271520" cy="85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41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punktai">
    <p:spTree>
      <p:nvGrpSpPr>
        <p:cNvPr id="1" name=""/>
        <p:cNvGrpSpPr/>
        <p:nvPr/>
      </p:nvGrpSpPr>
      <p:grpSpPr>
        <a:xfrm>
          <a:off x="0" y="0"/>
          <a:ext cx="0" cy="0"/>
          <a:chOff x="0" y="0"/>
          <a:chExt cx="0" cy="0"/>
        </a:xfrm>
      </p:grpSpPr>
      <p:sp>
        <p:nvSpPr>
          <p:cNvPr id="6" name="Text Placeholder 6"/>
          <p:cNvSpPr>
            <a:spLocks noGrp="1"/>
          </p:cNvSpPr>
          <p:nvPr>
            <p:ph type="body" sz="quarter" idx="13"/>
          </p:nvPr>
        </p:nvSpPr>
        <p:spPr>
          <a:xfrm>
            <a:off x="1004460" y="190745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9" name="Rectangle 8"/>
          <p:cNvSpPr/>
          <p:nvPr userDrawn="1"/>
        </p:nvSpPr>
        <p:spPr>
          <a:xfrm>
            <a:off x="791778" y="160484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6"/>
          <p:cNvSpPr>
            <a:spLocks noGrp="1"/>
          </p:cNvSpPr>
          <p:nvPr>
            <p:ph type="body" sz="quarter" idx="14"/>
          </p:nvPr>
        </p:nvSpPr>
        <p:spPr>
          <a:xfrm>
            <a:off x="1004460" y="428489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3" name="Rectangle 12"/>
          <p:cNvSpPr/>
          <p:nvPr userDrawn="1"/>
        </p:nvSpPr>
        <p:spPr>
          <a:xfrm>
            <a:off x="791778" y="398228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6"/>
          <p:cNvSpPr>
            <a:spLocks noGrp="1"/>
          </p:cNvSpPr>
          <p:nvPr>
            <p:ph type="body" sz="quarter" idx="15"/>
          </p:nvPr>
        </p:nvSpPr>
        <p:spPr>
          <a:xfrm>
            <a:off x="6889750" y="190745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5" name="Rectangle 14"/>
          <p:cNvSpPr/>
          <p:nvPr userDrawn="1"/>
        </p:nvSpPr>
        <p:spPr>
          <a:xfrm>
            <a:off x="6677068" y="160484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6"/>
          <p:cNvSpPr>
            <a:spLocks noGrp="1"/>
          </p:cNvSpPr>
          <p:nvPr>
            <p:ph type="body" sz="quarter" idx="16"/>
          </p:nvPr>
        </p:nvSpPr>
        <p:spPr>
          <a:xfrm>
            <a:off x="6889750" y="4284893"/>
            <a:ext cx="4396739" cy="1740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
        <p:nvSpPr>
          <p:cNvPr id="17" name="Rectangle 16"/>
          <p:cNvSpPr/>
          <p:nvPr userDrawn="1"/>
        </p:nvSpPr>
        <p:spPr>
          <a:xfrm>
            <a:off x="6677068" y="3982283"/>
            <a:ext cx="425364" cy="1155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320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fik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838200" y="2156460"/>
            <a:ext cx="5010150" cy="3956050"/>
          </a:xfrm>
        </p:spPr>
        <p:txBody>
          <a:bodyPr/>
          <a:lstStyle/>
          <a:p>
            <a:endParaRPr lang="en-US"/>
          </a:p>
        </p:txBody>
      </p:sp>
      <p:sp>
        <p:nvSpPr>
          <p:cNvPr id="5" name="Chart Placeholder 3"/>
          <p:cNvSpPr>
            <a:spLocks noGrp="1"/>
          </p:cNvSpPr>
          <p:nvPr>
            <p:ph type="chart" sz="quarter" idx="11"/>
          </p:nvPr>
        </p:nvSpPr>
        <p:spPr>
          <a:xfrm>
            <a:off x="6172511" y="2156460"/>
            <a:ext cx="5010150" cy="3956050"/>
          </a:xfrm>
        </p:spPr>
        <p:txBody>
          <a:bodyPr/>
          <a:lstStyle/>
          <a:p>
            <a:endParaRPr lang="en-US"/>
          </a:p>
        </p:txBody>
      </p:sp>
    </p:spTree>
    <p:extLst>
      <p:ext uri="{BB962C8B-B14F-4D97-AF65-F5344CB8AC3E}">
        <p14:creationId xmlns:p14="http://schemas.microsoft.com/office/powerpoint/2010/main" val="2072726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fika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0"/>
          </p:nvPr>
        </p:nvSpPr>
        <p:spPr>
          <a:xfrm>
            <a:off x="838200" y="2156460"/>
            <a:ext cx="9561513" cy="4019550"/>
          </a:xfrm>
        </p:spPr>
        <p:txBody>
          <a:bodyPr/>
          <a:lstStyle/>
          <a:p>
            <a:endParaRPr lang="en-US"/>
          </a:p>
        </p:txBody>
      </p:sp>
    </p:spTree>
    <p:extLst>
      <p:ext uri="{BB962C8B-B14F-4D97-AF65-F5344CB8AC3E}">
        <p14:creationId xmlns:p14="http://schemas.microsoft.com/office/powerpoint/2010/main" val="1850680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ruktūr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a:t>Click to edit Master title style</a:t>
            </a:r>
            <a:endParaRPr lang="en-US"/>
          </a:p>
        </p:txBody>
      </p:sp>
      <p:sp>
        <p:nvSpPr>
          <p:cNvPr id="4" name="SmartArt Placeholder 3"/>
          <p:cNvSpPr>
            <a:spLocks noGrp="1"/>
          </p:cNvSpPr>
          <p:nvPr>
            <p:ph type="dgm" sz="quarter" idx="10"/>
          </p:nvPr>
        </p:nvSpPr>
        <p:spPr>
          <a:xfrm>
            <a:off x="838200" y="2041525"/>
            <a:ext cx="8929255" cy="4221163"/>
          </a:xfrm>
        </p:spPr>
        <p:txBody>
          <a:bodyPr/>
          <a:lstStyle/>
          <a:p>
            <a:endParaRPr lang="en-US"/>
          </a:p>
        </p:txBody>
      </p:sp>
    </p:spTree>
    <p:extLst>
      <p:ext uri="{BB962C8B-B14F-4D97-AF65-F5344CB8AC3E}">
        <p14:creationId xmlns:p14="http://schemas.microsoft.com/office/powerpoint/2010/main" val="1438821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ntel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a:t>Click to edit Master title style</a:t>
            </a:r>
            <a:endParaRPr lang="en-US"/>
          </a:p>
        </p:txBody>
      </p:sp>
      <p:sp>
        <p:nvSpPr>
          <p:cNvPr id="6" name="Table Placeholder 5"/>
          <p:cNvSpPr>
            <a:spLocks noGrp="1"/>
          </p:cNvSpPr>
          <p:nvPr>
            <p:ph type="tbl" sz="quarter" idx="10"/>
          </p:nvPr>
        </p:nvSpPr>
        <p:spPr>
          <a:xfrm>
            <a:off x="838200" y="2041525"/>
            <a:ext cx="8929688" cy="4110038"/>
          </a:xfrm>
        </p:spPr>
        <p:txBody>
          <a:bodyPr/>
          <a:lstStyle/>
          <a:p>
            <a:endParaRPr lang="en-US"/>
          </a:p>
        </p:txBody>
      </p:sp>
    </p:spTree>
    <p:extLst>
      <p:ext uri="{BB962C8B-B14F-4D97-AF65-F5344CB8AC3E}">
        <p14:creationId xmlns:p14="http://schemas.microsoft.com/office/powerpoint/2010/main" val="161377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2">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458527" y="3102776"/>
            <a:ext cx="5396345" cy="3481198"/>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5946098" y="2667741"/>
            <a:ext cx="1754297"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stretch>
            <a:fillRect/>
          </a:stretch>
        </p:blipFill>
        <p:spPr>
          <a:xfrm>
            <a:off x="509016" y="459481"/>
            <a:ext cx="3647137" cy="1365515"/>
          </a:xfrm>
          <a:prstGeom prst="rect">
            <a:avLst/>
          </a:prstGeom>
        </p:spPr>
      </p:pic>
    </p:spTree>
    <p:extLst>
      <p:ext uri="{BB962C8B-B14F-4D97-AF65-F5344CB8AC3E}">
        <p14:creationId xmlns:p14="http://schemas.microsoft.com/office/powerpoint/2010/main" val="20853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aveikslėli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57432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aveikslėlių koliažas">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0063"/>
          </a:xfrm>
        </p:spPr>
        <p:txBody>
          <a:bodyPr/>
          <a:lstStyle/>
          <a:p>
            <a:endParaRPr lang="en-US"/>
          </a:p>
        </p:txBody>
      </p:sp>
      <p:sp>
        <p:nvSpPr>
          <p:cNvPr id="9" name="Picture Placeholder 8"/>
          <p:cNvSpPr>
            <a:spLocks noGrp="1"/>
          </p:cNvSpPr>
          <p:nvPr>
            <p:ph type="pic" sz="quarter" idx="11"/>
          </p:nvPr>
        </p:nvSpPr>
        <p:spPr>
          <a:xfrm>
            <a:off x="6096000" y="2276475"/>
            <a:ext cx="6096000" cy="4573588"/>
          </a:xfrm>
        </p:spPr>
        <p:txBody>
          <a:bodyPr/>
          <a:lstStyle/>
          <a:p>
            <a:endParaRPr lang="en-US"/>
          </a:p>
        </p:txBody>
      </p:sp>
      <p:sp>
        <p:nvSpPr>
          <p:cNvPr id="11" name="Picture Placeholder 10"/>
          <p:cNvSpPr>
            <a:spLocks noGrp="1"/>
          </p:cNvSpPr>
          <p:nvPr>
            <p:ph type="pic" sz="quarter" idx="12"/>
          </p:nvPr>
        </p:nvSpPr>
        <p:spPr>
          <a:xfrm>
            <a:off x="6096000" y="0"/>
            <a:ext cx="6096000" cy="2276475"/>
          </a:xfrm>
        </p:spPr>
        <p:txBody>
          <a:bodyPr/>
          <a:lstStyle/>
          <a:p>
            <a:endParaRPr lang="en-US"/>
          </a:p>
        </p:txBody>
      </p:sp>
    </p:spTree>
    <p:extLst>
      <p:ext uri="{BB962C8B-B14F-4D97-AF65-F5344CB8AC3E}">
        <p14:creationId xmlns:p14="http://schemas.microsoft.com/office/powerpoint/2010/main" val="1884147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Mišraus turinio koliažas">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096000" cy="6850063"/>
          </a:xfrm>
        </p:spPr>
        <p:txBody>
          <a:bodyPr/>
          <a:lstStyle/>
          <a:p>
            <a:endParaRPr lang="en-US"/>
          </a:p>
        </p:txBody>
      </p:sp>
      <p:sp>
        <p:nvSpPr>
          <p:cNvPr id="7" name="Picture Placeholder 8"/>
          <p:cNvSpPr>
            <a:spLocks noGrp="1"/>
          </p:cNvSpPr>
          <p:nvPr>
            <p:ph type="pic" sz="quarter" idx="11"/>
          </p:nvPr>
        </p:nvSpPr>
        <p:spPr>
          <a:xfrm>
            <a:off x="6096000" y="2276475"/>
            <a:ext cx="6096000" cy="4573588"/>
          </a:xfrm>
        </p:spPr>
        <p:txBody>
          <a:bodyPr/>
          <a:lstStyle/>
          <a:p>
            <a:endParaRPr lang="en-US"/>
          </a:p>
        </p:txBody>
      </p:sp>
      <p:sp>
        <p:nvSpPr>
          <p:cNvPr id="10" name="Text Placeholder 9"/>
          <p:cNvSpPr>
            <a:spLocks noGrp="1"/>
          </p:cNvSpPr>
          <p:nvPr>
            <p:ph type="body" sz="quarter" idx="12"/>
          </p:nvPr>
        </p:nvSpPr>
        <p:spPr>
          <a:xfrm>
            <a:off x="6423660" y="320041"/>
            <a:ext cx="5394960" cy="1691640"/>
          </a:xfrm>
        </p:spPr>
        <p:txBody>
          <a:bodyPr/>
          <a:lstStyle/>
          <a:p>
            <a:pPr lvl="0"/>
            <a:r>
              <a:rPr lang="en-US"/>
              <a:t>Click to edit Master text styles</a:t>
            </a:r>
          </a:p>
        </p:txBody>
      </p:sp>
    </p:spTree>
    <p:extLst>
      <p:ext uri="{BB962C8B-B14F-4D97-AF65-F5344CB8AC3E}">
        <p14:creationId xmlns:p14="http://schemas.microsoft.com/office/powerpoint/2010/main" val="1317228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ontaktai">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96455" y="599440"/>
            <a:ext cx="3103721" cy="1162056"/>
          </a:xfrm>
          <a:prstGeom prst="rect">
            <a:avLst/>
          </a:prstGeom>
        </p:spPr>
      </p:pic>
      <p:sp>
        <p:nvSpPr>
          <p:cNvPr id="8" name="Text Placeholder 7"/>
          <p:cNvSpPr>
            <a:spLocks noGrp="1"/>
          </p:cNvSpPr>
          <p:nvPr>
            <p:ph type="body" sz="quarter" idx="10"/>
          </p:nvPr>
        </p:nvSpPr>
        <p:spPr>
          <a:xfrm>
            <a:off x="6389255" y="4279271"/>
            <a:ext cx="5394325" cy="2033905"/>
          </a:xfrm>
        </p:spPr>
        <p:txBody>
          <a:bodyPr/>
          <a:lstStyle/>
          <a:p>
            <a:pPr lvl="0"/>
            <a:r>
              <a:rPr lang="en-US"/>
              <a:t>Click to edit Master text styles</a:t>
            </a:r>
          </a:p>
        </p:txBody>
      </p:sp>
      <p:sp>
        <p:nvSpPr>
          <p:cNvPr id="10" name="Title 1"/>
          <p:cNvSpPr>
            <a:spLocks noGrp="1"/>
          </p:cNvSpPr>
          <p:nvPr>
            <p:ph type="ctrTitle" hasCustomPrompt="1"/>
          </p:nvPr>
        </p:nvSpPr>
        <p:spPr>
          <a:xfrm>
            <a:off x="6389255" y="3221287"/>
            <a:ext cx="5396345" cy="833120"/>
          </a:xfrm>
        </p:spPr>
        <p:txBody>
          <a:bodyPr anchor="b">
            <a:normAutofit/>
          </a:bodyPr>
          <a:lstStyle>
            <a:lvl1pPr algn="l">
              <a:defRPr sz="5400"/>
            </a:lvl1pPr>
          </a:lstStyle>
          <a:p>
            <a:r>
              <a:rPr lang="en-US"/>
              <a:t>PAVADINIMAS</a:t>
            </a:r>
          </a:p>
        </p:txBody>
      </p:sp>
      <p:sp>
        <p:nvSpPr>
          <p:cNvPr id="12" name="Rectangle 11"/>
          <p:cNvSpPr/>
          <p:nvPr userDrawn="1"/>
        </p:nvSpPr>
        <p:spPr>
          <a:xfrm>
            <a:off x="5849598" y="2855328"/>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6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ulinė skaidrė 3">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458528" y="3338945"/>
            <a:ext cx="5396345" cy="3186462"/>
          </a:xfrm>
        </p:spPr>
        <p:txBody>
          <a:bodyPr anchor="t">
            <a:normAutofit/>
          </a:bodyPr>
          <a:lstStyle>
            <a:lvl1pPr algn="l">
              <a:defRPr sz="5400"/>
            </a:lvl1pPr>
          </a:lstStyle>
          <a:p>
            <a:r>
              <a:rPr lang="en-US"/>
              <a:t>CLICK TO EDIT MASTER TITLE STYLE</a:t>
            </a:r>
          </a:p>
        </p:txBody>
      </p:sp>
      <p:sp>
        <p:nvSpPr>
          <p:cNvPr id="7" name="Rectangle 6"/>
          <p:cNvSpPr/>
          <p:nvPr userDrawn="1"/>
        </p:nvSpPr>
        <p:spPr>
          <a:xfrm>
            <a:off x="6096000" y="2869785"/>
            <a:ext cx="1410475" cy="1341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stretch>
            <a:fillRect/>
          </a:stretch>
        </p:blipFill>
        <p:spPr>
          <a:xfrm>
            <a:off x="6796736" y="586110"/>
            <a:ext cx="2970720" cy="1112258"/>
          </a:xfrm>
          <a:prstGeom prst="rect">
            <a:avLst/>
          </a:prstGeom>
        </p:spPr>
      </p:pic>
      <p:sp>
        <p:nvSpPr>
          <p:cNvPr id="10" name="Picture Placeholder 9"/>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136304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riny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4640580" cy="6858000"/>
          </a:xfrm>
        </p:spPr>
        <p:txBody>
          <a:bodyPr/>
          <a:lstStyle/>
          <a:p>
            <a:endParaRPr lang="en-US"/>
          </a:p>
        </p:txBody>
      </p:sp>
      <p:sp>
        <p:nvSpPr>
          <p:cNvPr id="6" name="Title 1"/>
          <p:cNvSpPr>
            <a:spLocks noGrp="1"/>
          </p:cNvSpPr>
          <p:nvPr>
            <p:ph type="title"/>
          </p:nvPr>
        </p:nvSpPr>
        <p:spPr>
          <a:xfrm>
            <a:off x="6054725" y="1889760"/>
            <a:ext cx="5483860" cy="833120"/>
          </a:xfrm>
        </p:spPr>
        <p:txBody>
          <a:bodyPr/>
          <a:lstStyle/>
          <a:p>
            <a:endParaRPr lang="en-US"/>
          </a:p>
        </p:txBody>
      </p:sp>
      <p:sp>
        <p:nvSpPr>
          <p:cNvPr id="8" name="Text Placeholder 8"/>
          <p:cNvSpPr>
            <a:spLocks noGrp="1"/>
          </p:cNvSpPr>
          <p:nvPr>
            <p:ph type="body" sz="quarter" idx="14"/>
          </p:nvPr>
        </p:nvSpPr>
        <p:spPr>
          <a:xfrm>
            <a:off x="6055360" y="3024493"/>
            <a:ext cx="5483225" cy="3345510"/>
          </a:xfrm>
        </p:spPr>
        <p:txBody>
          <a:bodyPr/>
          <a:lstStyle>
            <a:lvl1pPr marL="457200" marR="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lvl1p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marL="457200" marR="0" lvl="0" indent="-457200" algn="l" defTabSz="914400" rtl="0" eaLnBrk="1" fontAlgn="auto" latinLnBrk="0" hangingPunct="1">
              <a:lnSpc>
                <a:spcPct val="90000"/>
              </a:lnSpc>
              <a:spcBef>
                <a:spcPts val="1000"/>
              </a:spcBef>
              <a:spcAft>
                <a:spcPts val="0"/>
              </a:spcAft>
              <a:buClr>
                <a:schemeClr val="tx1"/>
              </a:buClr>
              <a:buSzPct val="108000"/>
              <a:buFont typeface="+mj-lt"/>
              <a:buAutoNum type="arabicPeriod"/>
              <a:tabLst/>
              <a:defRPr/>
            </a:pPr>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a:p>
            <a:pPr lvl="0"/>
            <a:endParaRPr lang="lt-LT"/>
          </a:p>
          <a:p>
            <a:pPr lvl="0"/>
            <a:endParaRPr lang="lt-LT"/>
          </a:p>
        </p:txBody>
      </p:sp>
    </p:spTree>
    <p:extLst>
      <p:ext uri="{BB962C8B-B14F-4D97-AF65-F5344CB8AC3E}">
        <p14:creationId xmlns:p14="http://schemas.microsoft.com/office/powerpoint/2010/main" val="116722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p:spTree>
      <p:nvGrpSpPr>
        <p:cNvPr id="1" name=""/>
        <p:cNvGrpSpPr/>
        <p:nvPr/>
      </p:nvGrpSpPr>
      <p:grpSpPr>
        <a:xfrm>
          <a:off x="0" y="0"/>
          <a:ext cx="0" cy="0"/>
          <a:chOff x="0" y="0"/>
          <a:chExt cx="0" cy="0"/>
        </a:xfrm>
      </p:grpSpPr>
      <p:sp>
        <p:nvSpPr>
          <p:cNvPr id="2" name="Title 1"/>
          <p:cNvSpPr>
            <a:spLocks noGrp="1"/>
          </p:cNvSpPr>
          <p:nvPr>
            <p:ph type="title"/>
          </p:nvPr>
        </p:nvSpPr>
        <p:spPr>
          <a:xfrm>
            <a:off x="838200" y="1186842"/>
            <a:ext cx="9053945" cy="1126868"/>
          </a:xfrm>
        </p:spPr>
        <p:txBody>
          <a:bodyPr/>
          <a:lstStyle/>
          <a:p>
            <a:r>
              <a:rPr lang="lt-LT" err="1"/>
              <a:t>Click</a:t>
            </a:r>
            <a:r>
              <a:rPr lang="lt-LT"/>
              <a:t> to </a:t>
            </a:r>
            <a:r>
              <a:rPr lang="lt-LT" err="1"/>
              <a:t>edit</a:t>
            </a:r>
            <a:r>
              <a:rPr lang="lt-LT"/>
              <a:t> </a:t>
            </a:r>
            <a:r>
              <a:rPr lang="lt-LT" err="1"/>
              <a:t>Master</a:t>
            </a:r>
            <a:r>
              <a:rPr lang="lt-LT"/>
              <a:t> </a:t>
            </a:r>
            <a:r>
              <a:rPr lang="lt-LT" err="1"/>
              <a:t>title</a:t>
            </a:r>
            <a:r>
              <a:rPr lang="lt-LT"/>
              <a:t> </a:t>
            </a:r>
            <a:r>
              <a:rPr lang="lt-LT" err="1"/>
              <a:t>style</a:t>
            </a:r>
            <a:endParaRPr lang="en-US"/>
          </a:p>
        </p:txBody>
      </p:sp>
      <p:sp>
        <p:nvSpPr>
          <p:cNvPr id="6" name="Text Placeholder 5"/>
          <p:cNvSpPr>
            <a:spLocks noGrp="1"/>
          </p:cNvSpPr>
          <p:nvPr>
            <p:ph type="body" sz="quarter" idx="12"/>
          </p:nvPr>
        </p:nvSpPr>
        <p:spPr>
          <a:xfrm>
            <a:off x="838200" y="2512405"/>
            <a:ext cx="9053945" cy="3597450"/>
          </a:xfrm>
        </p:spPr>
        <p:txBody>
          <a:bodyPr/>
          <a:lstStyle/>
          <a:p>
            <a:pPr lvl="0"/>
            <a:r>
              <a:rPr lang="lt-LT" err="1"/>
              <a:t>Click</a:t>
            </a:r>
            <a:r>
              <a:rPr lang="lt-LT"/>
              <a:t> to </a:t>
            </a:r>
            <a:r>
              <a:rPr lang="lt-LT" err="1"/>
              <a:t>edit</a:t>
            </a:r>
            <a:r>
              <a:rPr lang="lt-LT"/>
              <a:t> </a:t>
            </a:r>
            <a:r>
              <a:rPr lang="lt-LT" err="1"/>
              <a:t>Master</a:t>
            </a:r>
            <a:r>
              <a:rPr lang="lt-LT"/>
              <a:t> </a:t>
            </a:r>
            <a:r>
              <a:rPr lang="lt-LT" err="1"/>
              <a:t>text</a:t>
            </a:r>
            <a:r>
              <a:rPr lang="lt-LT"/>
              <a:t> </a:t>
            </a:r>
            <a:r>
              <a:rPr lang="lt-LT" err="1"/>
              <a:t>styles</a:t>
            </a:r>
            <a:endParaRPr lang="lt-LT"/>
          </a:p>
        </p:txBody>
      </p:sp>
    </p:spTree>
    <p:extLst>
      <p:ext uri="{BB962C8B-B14F-4D97-AF65-F5344CB8AC3E}">
        <p14:creationId xmlns:p14="http://schemas.microsoft.com/office/powerpoint/2010/main" val="1191197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veikslėlis ir tekstas">
    <p:spTree>
      <p:nvGrpSpPr>
        <p:cNvPr id="1" name=""/>
        <p:cNvGrpSpPr/>
        <p:nvPr/>
      </p:nvGrpSpPr>
      <p:grpSpPr>
        <a:xfrm>
          <a:off x="0" y="0"/>
          <a:ext cx="0" cy="0"/>
          <a:chOff x="0" y="0"/>
          <a:chExt cx="0" cy="0"/>
        </a:xfrm>
      </p:grpSpPr>
      <p:sp>
        <p:nvSpPr>
          <p:cNvPr id="2" name="Title 1"/>
          <p:cNvSpPr>
            <a:spLocks noGrp="1"/>
          </p:cNvSpPr>
          <p:nvPr>
            <p:ph type="title"/>
          </p:nvPr>
        </p:nvSpPr>
        <p:spPr>
          <a:xfrm>
            <a:off x="4176591" y="1392063"/>
            <a:ext cx="6796209" cy="1216922"/>
          </a:xfrm>
        </p:spPr>
        <p:txBody>
          <a:bodyPr anchor="b"/>
          <a:lstStyle/>
          <a:p>
            <a:r>
              <a:rPr lang="en-US"/>
              <a:t>Click to edit Master title style</a:t>
            </a:r>
          </a:p>
        </p:txBody>
      </p:sp>
      <p:sp>
        <p:nvSpPr>
          <p:cNvPr id="10" name="Text Placeholder 9"/>
          <p:cNvSpPr>
            <a:spLocks noGrp="1"/>
          </p:cNvSpPr>
          <p:nvPr>
            <p:ph type="body" sz="quarter" idx="14"/>
          </p:nvPr>
        </p:nvSpPr>
        <p:spPr>
          <a:xfrm>
            <a:off x="4176568" y="2909455"/>
            <a:ext cx="6796088" cy="3178897"/>
          </a:xfrm>
        </p:spPr>
        <p:txBody>
          <a:bodyPr>
            <a:normAutofit/>
          </a:bodyPr>
          <a:lstStyle>
            <a:lvl1pPr>
              <a:defRPr sz="2000"/>
            </a:lvl1pPr>
          </a:lstStyle>
          <a:p>
            <a:pPr lvl="0"/>
            <a:r>
              <a:rPr lang="en-US"/>
              <a:t>Click to edit Master text styles</a:t>
            </a:r>
          </a:p>
        </p:txBody>
      </p:sp>
      <p:sp>
        <p:nvSpPr>
          <p:cNvPr id="8" name="Picture Placeholder 7"/>
          <p:cNvSpPr>
            <a:spLocks noGrp="1"/>
          </p:cNvSpPr>
          <p:nvPr>
            <p:ph type="pic" sz="quarter" idx="13"/>
          </p:nvPr>
        </p:nvSpPr>
        <p:spPr>
          <a:xfrm>
            <a:off x="0" y="7938"/>
            <a:ext cx="3035300" cy="6842125"/>
          </a:xfrm>
        </p:spPr>
        <p:txBody>
          <a:bodyPr/>
          <a:lstStyle/>
          <a:p>
            <a:endParaRPr lang="en-US"/>
          </a:p>
        </p:txBody>
      </p:sp>
    </p:spTree>
    <p:extLst>
      <p:ext uri="{BB962C8B-B14F-4D97-AF65-F5344CB8AC3E}">
        <p14:creationId xmlns:p14="http://schemas.microsoft.com/office/powerpoint/2010/main" val="926515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5" name="Rectangle 4"/>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stretch>
            <a:fillRect/>
          </a:stretch>
        </p:blipFill>
        <p:spPr>
          <a:xfrm>
            <a:off x="10163004" y="5874868"/>
            <a:ext cx="1447800" cy="444500"/>
          </a:xfrm>
          <a:prstGeom prst="rect">
            <a:avLst/>
          </a:prstGeom>
        </p:spPr>
      </p:pic>
    </p:spTree>
    <p:extLst>
      <p:ext uri="{BB962C8B-B14F-4D97-AF65-F5344CB8AC3E}">
        <p14:creationId xmlns:p14="http://schemas.microsoft.com/office/powerpoint/2010/main" val="541731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2">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9943144" y="4727407"/>
            <a:ext cx="1943100" cy="1765468"/>
          </a:xfrm>
          <a:noFill/>
          <a:ln>
            <a:noFill/>
          </a:ln>
        </p:spPr>
        <p:txBody>
          <a:bodyPr anchor="b">
            <a:normAutofit/>
          </a:bodyPr>
          <a:lstStyle>
            <a:lvl1pPr algn="r">
              <a:defRPr sz="9600" b="1">
                <a:solidFill>
                  <a:schemeClr val="tx1"/>
                </a:solidFill>
                <a:latin typeface="GT Walsheim" charset="0"/>
                <a:ea typeface="GT Walsheim" charset="0"/>
                <a:cs typeface="GT Walsheim" charset="0"/>
              </a:defRPr>
            </a:lvl1pPr>
          </a:lstStyle>
          <a:p>
            <a:pPr lvl="0"/>
            <a:r>
              <a:rPr lang="en-US"/>
              <a:t>1</a:t>
            </a:r>
          </a:p>
        </p:txBody>
      </p:sp>
      <p:sp>
        <p:nvSpPr>
          <p:cNvPr id="5"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6" name="Rectangle 5"/>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552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kyriaus pavadinimas 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a:p>
        </p:txBody>
      </p:sp>
      <p:sp>
        <p:nvSpPr>
          <p:cNvPr id="5" name="Title 1"/>
          <p:cNvSpPr>
            <a:spLocks noGrp="1"/>
          </p:cNvSpPr>
          <p:nvPr>
            <p:ph type="title" hasCustomPrompt="1"/>
          </p:nvPr>
        </p:nvSpPr>
        <p:spPr>
          <a:xfrm>
            <a:off x="1105870" y="1003148"/>
            <a:ext cx="5031696" cy="3657600"/>
          </a:xfrm>
        </p:spPr>
        <p:txBody>
          <a:bodyPr anchor="t">
            <a:normAutofit/>
          </a:bodyPr>
          <a:lstStyle>
            <a:lvl1pPr>
              <a:defRPr sz="5400"/>
            </a:lvl1pPr>
          </a:lstStyle>
          <a:p>
            <a:r>
              <a:rPr lang="en-US"/>
              <a:t>CLICK TO EDIT MASTER TITLE STYLE</a:t>
            </a:r>
          </a:p>
        </p:txBody>
      </p:sp>
      <p:sp>
        <p:nvSpPr>
          <p:cNvPr id="6" name="Rectangle 5"/>
          <p:cNvSpPr/>
          <p:nvPr userDrawn="1"/>
        </p:nvSpPr>
        <p:spPr>
          <a:xfrm>
            <a:off x="576213" y="573364"/>
            <a:ext cx="1692421" cy="1410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8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715787"/>
            <a:ext cx="8929255"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838200" y="2276475"/>
            <a:ext cx="8929255" cy="3148965"/>
          </a:xfrm>
          <a:prstGeom prst="rect">
            <a:avLst/>
          </a:prstGeom>
        </p:spPr>
        <p:txBody>
          <a:bodyPr vert="horz" lIns="91440" tIns="45720" rIns="91440" bIns="45720" rtlCol="0">
            <a:normAutofit/>
          </a:bodyPr>
          <a:lstStyle/>
          <a:p>
            <a:pPr lvl="0"/>
            <a:r>
              <a:rPr lang="en-US"/>
              <a:t>Click to edit Master text styles</a:t>
            </a:r>
          </a:p>
        </p:txBody>
      </p:sp>
      <p:sp>
        <p:nvSpPr>
          <p:cNvPr id="8" name="Footer Placeholder 4"/>
          <p:cNvSpPr txBox="1">
            <a:spLocks/>
          </p:cNvSpPr>
          <p:nvPr userDrawn="1"/>
        </p:nvSpPr>
        <p:spPr>
          <a:xfrm>
            <a:off x="6770747" y="6356350"/>
            <a:ext cx="3714374" cy="365125"/>
          </a:xfrm>
          <a:prstGeom prst="rect">
            <a:avLst/>
          </a:prstGeom>
        </p:spPr>
        <p:txBody>
          <a:bodyPr vert="horz" lIns="91440" tIns="45720" rIns="91440" bIns="45720" rtlCol="0" anchor="ctr"/>
          <a:lstStyle>
            <a:defPPr>
              <a:defRPr lang="lt-LT"/>
            </a:defPPr>
            <a:lvl1pPr marL="0" algn="ctr" defTabSz="914400" rtl="0" eaLnBrk="1" latinLnBrk="0" hangingPunct="1">
              <a:defRPr sz="1200" kern="1200">
                <a:solidFill>
                  <a:schemeClr val="bg1">
                    <a:lumMod val="50000"/>
                  </a:schemeClr>
                </a:solidFill>
                <a:latin typeface="GT Walsheim" charset="0"/>
                <a:ea typeface="GT Walsheim" charset="0"/>
                <a:cs typeface="GT Walshei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1" name="Picture 10"/>
          <p:cNvPicPr>
            <a:picLocks noChangeAspect="1"/>
          </p:cNvPicPr>
          <p:nvPr userDrawn="1"/>
        </p:nvPicPr>
        <p:blipFill>
          <a:blip r:embed="rId25"/>
          <a:stretch>
            <a:fillRect/>
          </a:stretch>
        </p:blipFill>
        <p:spPr>
          <a:xfrm>
            <a:off x="10163004" y="521818"/>
            <a:ext cx="1447800" cy="444500"/>
          </a:xfrm>
          <a:prstGeom prst="rect">
            <a:avLst/>
          </a:prstGeom>
        </p:spPr>
      </p:pic>
    </p:spTree>
    <p:extLst>
      <p:ext uri="{BB962C8B-B14F-4D97-AF65-F5344CB8AC3E}">
        <p14:creationId xmlns:p14="http://schemas.microsoft.com/office/powerpoint/2010/main" val="816527060"/>
      </p:ext>
    </p:extLst>
  </p:cSld>
  <p:clrMap bg1="lt1" tx1="dk1" bg2="lt2" tx2="dk2" accent1="accent1" accent2="accent2" accent3="accent3" accent4="accent4" accent5="accent5" accent6="accent6" hlink="hlink" folHlink="folHlink"/>
  <p:sldLayoutIdLst>
    <p:sldLayoutId id="2147483653" r:id="rId1"/>
    <p:sldLayoutId id="2147483676" r:id="rId2"/>
    <p:sldLayoutId id="2147483678" r:id="rId3"/>
    <p:sldLayoutId id="2147483683" r:id="rId4"/>
    <p:sldLayoutId id="2147483709" r:id="rId5"/>
    <p:sldLayoutId id="2147483654" r:id="rId6"/>
    <p:sldLayoutId id="2147483655" r:id="rId7"/>
    <p:sldLayoutId id="2147483680" r:id="rId8"/>
    <p:sldLayoutId id="2147483677" r:id="rId9"/>
    <p:sldLayoutId id="2147483656" r:id="rId10"/>
    <p:sldLayoutId id="2147483658" r:id="rId11"/>
    <p:sldLayoutId id="2147483684" r:id="rId12"/>
    <p:sldLayoutId id="2147483679" r:id="rId13"/>
    <p:sldLayoutId id="2147483685" r:id="rId14"/>
    <p:sldLayoutId id="2147483686" r:id="rId15"/>
    <p:sldLayoutId id="2147483730" r:id="rId16"/>
    <p:sldLayoutId id="2147483731" r:id="rId17"/>
    <p:sldLayoutId id="2147483734" r:id="rId18"/>
    <p:sldLayoutId id="2147483735" r:id="rId19"/>
    <p:sldLayoutId id="2147483659" r:id="rId20"/>
    <p:sldLayoutId id="2147483687" r:id="rId21"/>
    <p:sldLayoutId id="2147483688" r:id="rId22"/>
    <p:sldLayoutId id="2147483682" r:id="rId23"/>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 typeface="Arial"/>
        <a:buNone/>
        <a:defRPr sz="2000" kern="1200">
          <a:solidFill>
            <a:schemeClr val="bg1">
              <a:lumMod val="50000"/>
            </a:schemeClr>
          </a:solidFill>
          <a:latin typeface="Arial" charset="0"/>
          <a:ea typeface="Arial" charset="0"/>
          <a:cs typeface="Arial" charset="0"/>
        </a:defRPr>
      </a:lvl1pPr>
      <a:lvl2pPr marL="457200" indent="0" algn="l" defTabSz="914400" rtl="0" eaLnBrk="1" latinLnBrk="0" hangingPunct="1">
        <a:lnSpc>
          <a:spcPct val="90000"/>
        </a:lnSpc>
        <a:spcBef>
          <a:spcPts val="500"/>
        </a:spcBef>
        <a:buFont typeface="Arial"/>
        <a:buNone/>
        <a:defRPr sz="2000" kern="1200">
          <a:solidFill>
            <a:schemeClr val="bg1">
              <a:lumMod val="50000"/>
            </a:schemeClr>
          </a:solidFill>
          <a:latin typeface="GT Walsheim" charset="0"/>
          <a:ea typeface="GT Walsheim" charset="0"/>
          <a:cs typeface="GT Walsheim" charset="0"/>
        </a:defRPr>
      </a:lvl2pPr>
      <a:lvl3pPr marL="914400" indent="0" algn="l" defTabSz="914400" rtl="0" eaLnBrk="1" latinLnBrk="0" hangingPunct="1">
        <a:lnSpc>
          <a:spcPct val="90000"/>
        </a:lnSpc>
        <a:spcBef>
          <a:spcPts val="500"/>
        </a:spcBef>
        <a:buFont typeface="Arial"/>
        <a:buNone/>
        <a:defRPr sz="1800" kern="1200">
          <a:solidFill>
            <a:schemeClr val="bg1">
              <a:lumMod val="50000"/>
            </a:schemeClr>
          </a:solidFill>
          <a:latin typeface="GT Walsheim" charset="0"/>
          <a:ea typeface="GT Walsheim" charset="0"/>
          <a:cs typeface="GT Walsheim" charset="0"/>
        </a:defRPr>
      </a:lvl3pPr>
      <a:lvl4pPr marL="13716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4pPr>
      <a:lvl5pPr marL="1828800" indent="0" algn="l" defTabSz="914400" rtl="0" eaLnBrk="1" latinLnBrk="0" hangingPunct="1">
        <a:lnSpc>
          <a:spcPct val="90000"/>
        </a:lnSpc>
        <a:spcBef>
          <a:spcPts val="500"/>
        </a:spcBef>
        <a:buFont typeface="Arial"/>
        <a:buNone/>
        <a:defRPr sz="1600" kern="1200">
          <a:solidFill>
            <a:schemeClr val="bg1">
              <a:lumMod val="50000"/>
            </a:schemeClr>
          </a:solidFill>
          <a:latin typeface="GT Walsheim" charset="0"/>
          <a:ea typeface="GT Walsheim" charset="0"/>
          <a:cs typeface="GT Walshei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 userDrawn="1">
          <p15:clr>
            <a:srgbClr val="F26B43"/>
          </p15:clr>
        </p15:guide>
        <p15:guide id="2" userDrawn="1">
          <p15:clr>
            <a:srgbClr val="F26B43"/>
          </p15:clr>
        </p15:guide>
        <p15:guide id="3" pos="5768" userDrawn="1">
          <p15:clr>
            <a:srgbClr val="F26B43"/>
          </p15:clr>
        </p15:guide>
        <p15:guide id="4" pos="1912" userDrawn="1">
          <p15:clr>
            <a:srgbClr val="F26B43"/>
          </p15:clr>
        </p15:guide>
        <p15:guide id="5" pos="3840" userDrawn="1">
          <p15:clr>
            <a:srgbClr val="F26B43"/>
          </p15:clr>
        </p15:guide>
        <p15:guide id="6" pos="7680" userDrawn="1">
          <p15:clr>
            <a:srgbClr val="F26B43"/>
          </p15:clr>
        </p15:guide>
        <p15:guide id="7" orient="horz" pos="1434" userDrawn="1">
          <p15:clr>
            <a:srgbClr val="F26B43"/>
          </p15:clr>
        </p15:guide>
        <p15:guide id="8" orient="horz" pos="2886" userDrawn="1">
          <p15:clr>
            <a:srgbClr val="F26B43"/>
          </p15:clr>
        </p15:guide>
        <p15:guide id="9" orient="horz" pos="431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s://www.analyticsvidhya.com/blog/2021/06/understand-the-dbscan-clustering-algorithm/" TargetMode="External"/><Relationship Id="rId7" Type="http://schemas.openxmlformats.org/officeDocument/2006/relationships/hyperlink" Target="https://uc-r.github.io/kmeans_clustering#gap" TargetMode="External"/><Relationship Id="rId2" Type="http://schemas.openxmlformats.org/officeDocument/2006/relationships/hyperlink" Target="https://www.analyticsvidhya.com/blog/2020/09/how-dbscan-clustering-works/#:~:text=DBSCAN%20is%20a%20density%2Dbased,points%20into%20a%20single%20cluster" TargetMode="External"/><Relationship Id="rId1" Type="http://schemas.openxmlformats.org/officeDocument/2006/relationships/slideLayout" Target="../slideLayouts/slideLayout5.xml"/><Relationship Id="rId6" Type="http://schemas.openxmlformats.org/officeDocument/2006/relationships/hyperlink" Target="https://uc-r.github.io/hc_clustering" TargetMode="External"/><Relationship Id="rId5" Type="http://schemas.openxmlformats.org/officeDocument/2006/relationships/hyperlink" Target="https://medium.com/@tarammullin/dbscan-2788cfce9389#:~:text=DBSCAN%20has%20two%20parameters.,to%20form%20a%20distinct%20cluster" TargetMode="External"/><Relationship Id="rId4" Type="http://schemas.openxmlformats.org/officeDocument/2006/relationships/hyperlink" Target="https://towardsdatascience.com/understanding-optics-and-implementation-with-python-143572abdfb6#:~:text=The%20OPTICS%20Algorithm&amp;text=In%20OPTICS%20each%20point%20is,of%20p%2C%20whichever%20is%20bigger"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0892" y="2124688"/>
            <a:ext cx="9053945" cy="1126868"/>
          </a:xfrm>
        </p:spPr>
        <p:txBody>
          <a:bodyPr>
            <a:normAutofit fontScale="90000"/>
          </a:bodyPr>
          <a:lstStyle/>
          <a:p>
            <a:pPr algn="ctr"/>
            <a:r>
              <a:rPr lang="en-US">
                <a:latin typeface="Times New Roman"/>
                <a:cs typeface="Arial"/>
              </a:rPr>
              <a:t>DIMENSIJOS MAŽINIMAS KLASTERIZAVIME</a:t>
            </a:r>
            <a:br>
              <a:rPr lang="en-US">
                <a:latin typeface="Times New Roman"/>
                <a:cs typeface="Arial"/>
              </a:rPr>
            </a:br>
            <a:r>
              <a:rPr lang="en-US" sz="3200" b="0">
                <a:latin typeface="Times New Roman"/>
                <a:cs typeface="Arial"/>
              </a:rPr>
              <a:t>3 </a:t>
            </a:r>
            <a:r>
              <a:rPr lang="en-US" sz="3200" b="0" err="1">
                <a:latin typeface="Times New Roman"/>
                <a:cs typeface="Arial"/>
              </a:rPr>
              <a:t>laboratorinio</a:t>
            </a:r>
            <a:r>
              <a:rPr lang="en-US" sz="3200" b="0">
                <a:latin typeface="Times New Roman"/>
                <a:cs typeface="Arial"/>
              </a:rPr>
              <a:t> </a:t>
            </a:r>
            <a:r>
              <a:rPr lang="en-US" sz="3200" b="0" err="1">
                <a:latin typeface="Times New Roman"/>
                <a:cs typeface="Arial"/>
              </a:rPr>
              <a:t>darbo</a:t>
            </a:r>
            <a:r>
              <a:rPr lang="en-US" sz="3200" b="0">
                <a:latin typeface="Times New Roman"/>
                <a:cs typeface="Arial"/>
              </a:rPr>
              <a:t> </a:t>
            </a:r>
            <a:r>
              <a:rPr lang="en-US" sz="3200" b="0" err="1">
                <a:latin typeface="Times New Roman"/>
                <a:cs typeface="Arial"/>
              </a:rPr>
              <a:t>pristatymas</a:t>
            </a:r>
            <a:endParaRPr lang="en-US" sz="3200" b="0" err="1">
              <a:latin typeface="Times New Roman"/>
            </a:endParaRPr>
          </a:p>
        </p:txBody>
      </p:sp>
      <p:sp>
        <p:nvSpPr>
          <p:cNvPr id="3" name="Text Placeholder 2"/>
          <p:cNvSpPr>
            <a:spLocks noGrp="1"/>
          </p:cNvSpPr>
          <p:nvPr>
            <p:ph type="body" sz="quarter" idx="12"/>
          </p:nvPr>
        </p:nvSpPr>
        <p:spPr>
          <a:xfrm>
            <a:off x="2582007" y="3992444"/>
            <a:ext cx="7031715" cy="476181"/>
          </a:xfrm>
        </p:spPr>
        <p:txBody>
          <a:bodyPr vert="horz" lIns="91440" tIns="45720" rIns="91440" bIns="45720" rtlCol="0" anchor="t">
            <a:normAutofit/>
          </a:bodyPr>
          <a:lstStyle/>
          <a:p>
            <a:pPr algn="ctr"/>
            <a:r>
              <a:rPr lang="en-US">
                <a:solidFill>
                  <a:srgbClr val="000000"/>
                </a:solidFill>
                <a:latin typeface="Times New Roman"/>
                <a:cs typeface="Arial"/>
              </a:rPr>
              <a:t>Ugnė Kniukštaitė, Simona </a:t>
            </a:r>
            <a:r>
              <a:rPr lang="en-US" err="1">
                <a:solidFill>
                  <a:srgbClr val="000000"/>
                </a:solidFill>
                <a:latin typeface="Times New Roman"/>
                <a:cs typeface="Arial"/>
              </a:rPr>
              <a:t>Gelžinytė</a:t>
            </a:r>
            <a:r>
              <a:rPr lang="en-US">
                <a:solidFill>
                  <a:srgbClr val="000000"/>
                </a:solidFill>
                <a:latin typeface="Times New Roman"/>
                <a:cs typeface="Arial"/>
              </a:rPr>
              <a:t>, </a:t>
            </a:r>
            <a:r>
              <a:rPr lang="en-US" err="1">
                <a:solidFill>
                  <a:srgbClr val="000000"/>
                </a:solidFill>
                <a:latin typeface="Times New Roman"/>
                <a:cs typeface="Arial"/>
              </a:rPr>
              <a:t>Rugilė</a:t>
            </a:r>
            <a:r>
              <a:rPr lang="en-US">
                <a:solidFill>
                  <a:srgbClr val="000000"/>
                </a:solidFill>
                <a:latin typeface="Times New Roman"/>
                <a:cs typeface="Arial"/>
              </a:rPr>
              <a:t> </a:t>
            </a:r>
            <a:r>
              <a:rPr lang="en-US" err="1">
                <a:solidFill>
                  <a:srgbClr val="000000"/>
                </a:solidFill>
                <a:latin typeface="Times New Roman"/>
                <a:cs typeface="Arial"/>
              </a:rPr>
              <a:t>Bagdonaitė</a:t>
            </a:r>
            <a:endParaRPr lang="en-US">
              <a:solidFill>
                <a:srgbClr val="000000"/>
              </a:solidFill>
              <a:latin typeface="Times New Roman"/>
            </a:endParaRPr>
          </a:p>
        </p:txBody>
      </p:sp>
    </p:spTree>
    <p:extLst>
      <p:ext uri="{BB962C8B-B14F-4D97-AF65-F5344CB8AC3E}">
        <p14:creationId xmlns:p14="http://schemas.microsoft.com/office/powerpoint/2010/main" val="370208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045" y="353596"/>
            <a:ext cx="9053945" cy="885080"/>
          </a:xfrm>
        </p:spPr>
        <p:txBody>
          <a:bodyPr>
            <a:normAutofit/>
          </a:bodyPr>
          <a:lstStyle/>
          <a:p>
            <a:r>
              <a:rPr lang="lt-LT" sz="3600" err="1">
                <a:latin typeface="Times New Roman"/>
                <a:cs typeface="Arial"/>
              </a:rPr>
              <a:t>k</a:t>
            </a:r>
            <a:r>
              <a:rPr lang="lt-LT" sz="3600">
                <a:latin typeface="Times New Roman"/>
                <a:cs typeface="Arial"/>
              </a:rPr>
              <a:t> – vidurkių algoritmas</a:t>
            </a:r>
            <a:endParaRPr lang="en-US" sz="3600">
              <a:latin typeface="Times New Roman"/>
            </a:endParaRPr>
          </a:p>
        </p:txBody>
      </p:sp>
      <p:sp>
        <p:nvSpPr>
          <p:cNvPr id="3" name="Text Placeholder 2"/>
          <p:cNvSpPr>
            <a:spLocks noGrp="1"/>
          </p:cNvSpPr>
          <p:nvPr>
            <p:ph type="body" sz="quarter" idx="12"/>
          </p:nvPr>
        </p:nvSpPr>
        <p:spPr>
          <a:xfrm>
            <a:off x="502045" y="1492145"/>
            <a:ext cx="5151120" cy="2668734"/>
          </a:xfrm>
        </p:spPr>
        <p:txBody>
          <a:bodyPr vert="horz" lIns="91440" tIns="45720" rIns="91440" bIns="45720" rtlCol="0" anchor="t">
            <a:normAutofit/>
          </a:bodyPr>
          <a:lstStyle/>
          <a:p>
            <a:pPr algn="just"/>
            <a:r>
              <a:rPr lang="lt-LT" sz="2000" b="1" dirty="0">
                <a:solidFill>
                  <a:srgbClr val="000000"/>
                </a:solidFill>
                <a:effectLst/>
                <a:latin typeface="Times New Roman" panose="02020603050405020304" pitchFamily="18" charset="0"/>
                <a:ea typeface="Times New Roman" panose="02020603050405020304" pitchFamily="18" charset="0"/>
              </a:rPr>
              <a:t>Klasterizavimas reikšmingoms </a:t>
            </a:r>
            <a:r>
              <a:rPr lang="lt-LT" sz="2000" b="1" dirty="0" err="1">
                <a:solidFill>
                  <a:srgbClr val="000000"/>
                </a:solidFill>
                <a:effectLst/>
                <a:latin typeface="Times New Roman" panose="02020603050405020304" pitchFamily="18" charset="0"/>
                <a:ea typeface="Times New Roman" panose="02020603050405020304" pitchFamily="18" charset="0"/>
              </a:rPr>
              <a:t>kovariantėms</a:t>
            </a:r>
            <a:endParaRPr lang="lt-LT" sz="2000" b="1" dirty="0">
              <a:solidFill>
                <a:srgbClr val="000000"/>
              </a:solidFill>
              <a:effectLst/>
              <a:latin typeface="Times New Roman" panose="02020603050405020304" pitchFamily="18" charset="0"/>
              <a:ea typeface="Times New Roman" panose="02020603050405020304" pitchFamily="18" charset="0"/>
            </a:endParaRPr>
          </a:p>
          <a:p>
            <a:pPr algn="just">
              <a:lnSpc>
                <a:spcPct val="150000"/>
              </a:lnSpc>
            </a:pPr>
            <a:r>
              <a:rPr lang="lt-LT" sz="1800" dirty="0">
                <a:solidFill>
                  <a:srgbClr val="000000"/>
                </a:solidFill>
                <a:effectLst/>
                <a:latin typeface="Times New Roman" panose="02020603050405020304" pitchFamily="18" charset="0"/>
                <a:ea typeface="Times New Roman" panose="02020603050405020304" pitchFamily="18" charset="0"/>
              </a:rPr>
              <a:t>Matome, jog pasirinkus klasterių skaičių 2, jie persidengia ir tikslumas 61,1%, didinant klasterių skaičių, didėja ir tikslumas. </a:t>
            </a:r>
          </a:p>
          <a:p>
            <a:pPr algn="just"/>
            <a:endParaRPr lang="lt-LT" dirty="0">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9" name="Paveikslėlis 8" descr="Diagram&#10;&#10;Description automatically generated">
            <a:extLst>
              <a:ext uri="{FF2B5EF4-FFF2-40B4-BE49-F238E27FC236}">
                <a16:creationId xmlns:a16="http://schemas.microsoft.com/office/drawing/2014/main" id="{4F4250ED-16EB-3469-D88F-36E3391E8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120" y="1075308"/>
            <a:ext cx="6057609" cy="5445175"/>
          </a:xfrm>
          <a:prstGeom prst="rect">
            <a:avLst/>
          </a:prstGeom>
        </p:spPr>
      </p:pic>
      <p:graphicFrame>
        <p:nvGraphicFramePr>
          <p:cNvPr id="10" name="Lentelė 9">
            <a:extLst>
              <a:ext uri="{FF2B5EF4-FFF2-40B4-BE49-F238E27FC236}">
                <a16:creationId xmlns:a16="http://schemas.microsoft.com/office/drawing/2014/main" id="{5120C609-A5D7-53C3-883B-BD1295E19E56}"/>
              </a:ext>
            </a:extLst>
          </p:cNvPr>
          <p:cNvGraphicFramePr>
            <a:graphicFrameLocks noGrp="1"/>
          </p:cNvGraphicFramePr>
          <p:nvPr>
            <p:extLst>
              <p:ext uri="{D42A27DB-BD31-4B8C-83A1-F6EECF244321}">
                <p14:modId xmlns:p14="http://schemas.microsoft.com/office/powerpoint/2010/main" val="2641827196"/>
              </p:ext>
            </p:extLst>
          </p:nvPr>
        </p:nvGraphicFramePr>
        <p:xfrm>
          <a:off x="502045" y="3342825"/>
          <a:ext cx="5355669" cy="1563816"/>
        </p:xfrm>
        <a:graphic>
          <a:graphicData uri="http://schemas.openxmlformats.org/drawingml/2006/table">
            <a:tbl>
              <a:tblPr firstRow="1" firstCol="1" bandRow="1">
                <a:tableStyleId>{793D81CF-94F2-401A-BA57-92F5A7B2D0C5}</a:tableStyleId>
              </a:tblPr>
              <a:tblGrid>
                <a:gridCol w="1079277">
                  <a:extLst>
                    <a:ext uri="{9D8B030D-6E8A-4147-A177-3AD203B41FA5}">
                      <a16:colId xmlns:a16="http://schemas.microsoft.com/office/drawing/2014/main" val="637715823"/>
                    </a:ext>
                  </a:extLst>
                </a:gridCol>
                <a:gridCol w="1070102">
                  <a:extLst>
                    <a:ext uri="{9D8B030D-6E8A-4147-A177-3AD203B41FA5}">
                      <a16:colId xmlns:a16="http://schemas.microsoft.com/office/drawing/2014/main" val="1210632214"/>
                    </a:ext>
                  </a:extLst>
                </a:gridCol>
                <a:gridCol w="1070675">
                  <a:extLst>
                    <a:ext uri="{9D8B030D-6E8A-4147-A177-3AD203B41FA5}">
                      <a16:colId xmlns:a16="http://schemas.microsoft.com/office/drawing/2014/main" val="77885430"/>
                    </a:ext>
                  </a:extLst>
                </a:gridCol>
                <a:gridCol w="1070675">
                  <a:extLst>
                    <a:ext uri="{9D8B030D-6E8A-4147-A177-3AD203B41FA5}">
                      <a16:colId xmlns:a16="http://schemas.microsoft.com/office/drawing/2014/main" val="2600227972"/>
                    </a:ext>
                  </a:extLst>
                </a:gridCol>
                <a:gridCol w="1064940">
                  <a:extLst>
                    <a:ext uri="{9D8B030D-6E8A-4147-A177-3AD203B41FA5}">
                      <a16:colId xmlns:a16="http://schemas.microsoft.com/office/drawing/2014/main" val="4049100332"/>
                    </a:ext>
                  </a:extLst>
                </a:gridCol>
              </a:tblGrid>
              <a:tr h="0">
                <a:tc>
                  <a:txBody>
                    <a:bodyPr/>
                    <a:lstStyle/>
                    <a:p>
                      <a:pPr marL="6350" marR="33655" indent="-6350" algn="just">
                        <a:lnSpc>
                          <a:spcPct val="111000"/>
                        </a:lnSpc>
                        <a:spcAft>
                          <a:spcPts val="65"/>
                        </a:spcAft>
                      </a:pPr>
                      <a:r>
                        <a:rPr lang="lt-LT" sz="1600" kern="100" dirty="0">
                          <a:effectLst/>
                          <a:latin typeface="Times New Roman" panose="02020603050405020304" pitchFamily="18" charset="0"/>
                          <a:cs typeface="Times New Roman" panose="02020603050405020304" pitchFamily="18" charset="0"/>
                        </a:rPr>
                        <a:t> </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k= 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k = 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k = 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k = 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63088476"/>
                  </a:ext>
                </a:extLst>
              </a:tr>
              <a:tr h="0">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Klasterių dydžiai</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dirty="0">
                          <a:effectLst/>
                          <a:latin typeface="Times New Roman" panose="02020603050405020304" pitchFamily="18" charset="0"/>
                          <a:cs typeface="Times New Roman" panose="02020603050405020304" pitchFamily="18" charset="0"/>
                        </a:rPr>
                        <a:t>33%, 67% </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dirty="0">
                          <a:effectLst/>
                          <a:latin typeface="Times New Roman" panose="02020603050405020304" pitchFamily="18" charset="0"/>
                          <a:cs typeface="Times New Roman" panose="02020603050405020304" pitchFamily="18" charset="0"/>
                        </a:rPr>
                        <a:t>19%, 41%, 40% </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dirty="0">
                          <a:effectLst/>
                          <a:latin typeface="Times New Roman" panose="02020603050405020304" pitchFamily="18" charset="0"/>
                          <a:cs typeface="Times New Roman" panose="02020603050405020304" pitchFamily="18" charset="0"/>
                        </a:rPr>
                        <a:t>36%, 17%, 16%, 31% </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20%, 36%, 30%, 1%, 13%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6874076"/>
                  </a:ext>
                </a:extLst>
              </a:tr>
              <a:tr h="0">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R</a:t>
                      </a:r>
                      <a:r>
                        <a:rPr lang="lt-LT" sz="1600" kern="100" baseline="30000">
                          <a:effectLst/>
                          <a:latin typeface="Times New Roman" panose="02020603050405020304" pitchFamily="18" charset="0"/>
                          <a:cs typeface="Times New Roman" panose="02020603050405020304" pitchFamily="18" charset="0"/>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61,1%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76,4%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82,6%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dirty="0">
                          <a:effectLst/>
                          <a:latin typeface="Times New Roman" panose="02020603050405020304" pitchFamily="18" charset="0"/>
                          <a:cs typeface="Times New Roman" panose="02020603050405020304" pitchFamily="18" charset="0"/>
                        </a:rPr>
                        <a:t>87%</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78945777"/>
                  </a:ext>
                </a:extLst>
              </a:tr>
            </a:tbl>
          </a:graphicData>
        </a:graphic>
      </p:graphicFrame>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DADA372-AC4D-A54A-2B1E-E65FAC92B357}"/>
                  </a:ext>
                </a:extLst>
              </p:cNvPr>
              <p:cNvSpPr txBox="1"/>
              <p:nvPr/>
            </p:nvSpPr>
            <p:spPr>
              <a:xfrm>
                <a:off x="502045" y="5017825"/>
                <a:ext cx="5151120" cy="1056764"/>
              </a:xfrm>
              <a:prstGeom prst="rect">
                <a:avLst/>
              </a:prstGeom>
              <a:noFill/>
            </p:spPr>
            <p:txBody>
              <a:bodyPr wrap="square">
                <a:spAutoFit/>
              </a:bodyPr>
              <a:lstStyle/>
              <a:p>
                <a:pPr marL="6350" marR="33655" indent="-6350" algn="just">
                  <a:lnSpc>
                    <a:spcPct val="111000"/>
                  </a:lnSpc>
                  <a:spcBef>
                    <a:spcPts val="200"/>
                  </a:spcBef>
                </a:pPr>
                <a:r>
                  <a:rPr lang="lt-LT" sz="1800" b="1" i="1">
                    <a:solidFill>
                      <a:srgbClr val="000000"/>
                    </a:solidFill>
                    <a:effectLst/>
                    <a:latin typeface="Times New Roman" panose="02020603050405020304" pitchFamily="18" charset="0"/>
                    <a:ea typeface="Yu Gothic Light" panose="020B0300000000000000" pitchFamily="34" charset="-128"/>
                    <a:cs typeface="Times New Roman" panose="02020603050405020304" pitchFamily="18" charset="0"/>
                  </a:rPr>
                  <a:t>Empirinis skaičiavimas </a:t>
                </a:r>
                <a:endParaRPr lang="en-LT" sz="1800" b="1" i="1">
                  <a:solidFill>
                    <a:srgbClr val="000000"/>
                  </a:solidFill>
                  <a:effectLst/>
                  <a:latin typeface="Times New Roman" panose="02020603050405020304" pitchFamily="18" charset="0"/>
                  <a:ea typeface="Yu Gothic Light" panose="020B0300000000000000" pitchFamily="34" charset="-128"/>
                  <a:cs typeface="Times New Roman" panose="02020603050405020304" pitchFamily="18" charset="0"/>
                </a:endParaRPr>
              </a:p>
              <a:p>
                <a:pPr marL="6350" marR="33655" indent="-6350" algn="just">
                  <a:lnSpc>
                    <a:spcPct val="111000"/>
                  </a:lnSpc>
                  <a:spcAft>
                    <a:spcPts val="65"/>
                  </a:spcAft>
                </a:pPr>
                <a:r>
                  <a:rPr lang="lt-LT" sz="1800">
                    <a:solidFill>
                      <a:srgbClr val="000000"/>
                    </a:solidFill>
                    <a:effectLst/>
                    <a:latin typeface="Times New Roman" panose="02020603050405020304" pitchFamily="18" charset="0"/>
                    <a:ea typeface="Times New Roman" panose="02020603050405020304" pitchFamily="18" charset="0"/>
                  </a:rPr>
                  <a:t>Pritaikę formulę gauname: </a:t>
                </a:r>
                <a14:m>
                  <m:oMath xmlns:m="http://schemas.openxmlformats.org/officeDocument/2006/math">
                    <m:rad>
                      <m:radPr>
                        <m:degHide m:val="on"/>
                        <m:ctrlPr>
                          <a:rPr lang="en-LT" sz="1800" i="1">
                            <a:solidFill>
                              <a:srgbClr val="000000"/>
                            </a:solidFill>
                            <a:effectLst/>
                            <a:latin typeface="Cambria Math" panose="02040503050406030204" pitchFamily="18" charset="0"/>
                            <a:ea typeface="Times New Roman" panose="02020603050405020304" pitchFamily="18" charset="0"/>
                          </a:rPr>
                        </m:ctrlPr>
                      </m:radPr>
                      <m:deg/>
                      <m:e>
                        <m:r>
                          <a:rPr lang="lt-LT" sz="1800" i="1">
                            <a:solidFill>
                              <a:srgbClr val="000000"/>
                            </a:solidFill>
                            <a:effectLst/>
                            <a:latin typeface="Cambria Math" panose="02040503050406030204" pitchFamily="18" charset="0"/>
                            <a:ea typeface="Times New Roman" panose="02020603050405020304" pitchFamily="18" charset="0"/>
                          </a:rPr>
                          <m:t>4/2</m:t>
                        </m:r>
                      </m:e>
                    </m:rad>
                    <m:r>
                      <a:rPr lang="lt-LT" sz="1800" i="1">
                        <a:solidFill>
                          <a:srgbClr val="000000"/>
                        </a:solidFill>
                        <a:effectLst/>
                        <a:latin typeface="Cambria Math" panose="02040503050406030204" pitchFamily="18" charset="0"/>
                        <a:ea typeface="Times New Roman" panose="02020603050405020304" pitchFamily="18" charset="0"/>
                      </a:rPr>
                      <m:t>≈1</m:t>
                    </m:r>
                  </m:oMath>
                </a14:m>
                <a:r>
                  <a:rPr lang="lt-LT" sz="1800">
                    <a:solidFill>
                      <a:srgbClr val="000000"/>
                    </a:solidFill>
                    <a:effectLst/>
                    <a:latin typeface="Times New Roman" panose="02020603050405020304" pitchFamily="18" charset="0"/>
                    <a:ea typeface="Times New Roman" panose="02020603050405020304" pitchFamily="18" charset="0"/>
                  </a:rPr>
                  <a:t>, vadinasi optimalus klasterių skaičius – </a:t>
                </a:r>
                <a:r>
                  <a:rPr lang="en-US" sz="1800">
                    <a:solidFill>
                      <a:srgbClr val="000000"/>
                    </a:solidFill>
                    <a:effectLst/>
                    <a:latin typeface="Times New Roman" panose="02020603050405020304" pitchFamily="18" charset="0"/>
                    <a:ea typeface="Times New Roman" panose="02020603050405020304" pitchFamily="18" charset="0"/>
                  </a:rPr>
                  <a:t>1.</a:t>
                </a:r>
                <a:endParaRPr lang="en-LT" sz="1800">
                  <a:solidFill>
                    <a:srgbClr val="000000"/>
                  </a:solidFill>
                  <a:effectLst/>
                  <a:latin typeface="Times New Roman" panose="02020603050405020304" pitchFamily="18" charset="0"/>
                  <a:ea typeface="Times New Roman" panose="02020603050405020304" pitchFamily="18" charset="0"/>
                </a:endParaRPr>
              </a:p>
            </p:txBody>
          </p:sp>
        </mc:Choice>
        <mc:Fallback>
          <p:sp>
            <p:nvSpPr>
              <p:cNvPr id="12" name="TextBox 11">
                <a:extLst>
                  <a:ext uri="{FF2B5EF4-FFF2-40B4-BE49-F238E27FC236}">
                    <a16:creationId xmlns:a16="http://schemas.microsoft.com/office/drawing/2014/main" id="{8DADA372-AC4D-A54A-2B1E-E65FAC92B357}"/>
                  </a:ext>
                </a:extLst>
              </p:cNvPr>
              <p:cNvSpPr txBox="1">
                <a:spLocks noRot="1" noChangeAspect="1" noMove="1" noResize="1" noEditPoints="1" noAdjustHandles="1" noChangeArrowheads="1" noChangeShapeType="1" noTextEdit="1"/>
              </p:cNvSpPr>
              <p:nvPr/>
            </p:nvSpPr>
            <p:spPr>
              <a:xfrm>
                <a:off x="502045" y="5017825"/>
                <a:ext cx="5151120" cy="1056764"/>
              </a:xfrm>
              <a:prstGeom prst="rect">
                <a:avLst/>
              </a:prstGeom>
              <a:blipFill>
                <a:blip r:embed="rId3"/>
                <a:stretch>
                  <a:fillRect l="-947" t="-2312" r="-355" b="-8671"/>
                </a:stretch>
              </a:blipFill>
            </p:spPr>
            <p:txBody>
              <a:bodyPr/>
              <a:lstStyle/>
              <a:p>
                <a:r>
                  <a:rPr lang="lt-LT">
                    <a:noFill/>
                  </a:rPr>
                  <a:t> </a:t>
                </a:r>
              </a:p>
            </p:txBody>
          </p:sp>
        </mc:Fallback>
      </mc:AlternateContent>
    </p:spTree>
    <p:extLst>
      <p:ext uri="{BB962C8B-B14F-4D97-AF65-F5344CB8AC3E}">
        <p14:creationId xmlns:p14="http://schemas.microsoft.com/office/powerpoint/2010/main" val="2127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98967B8-8E2E-2193-4C23-B702CE6DB90C}"/>
              </a:ext>
            </a:extLst>
          </p:cNvPr>
          <p:cNvGraphicFramePr>
            <a:graphicFrameLocks noGrp="1"/>
          </p:cNvGraphicFramePr>
          <p:nvPr>
            <p:extLst>
              <p:ext uri="{D42A27DB-BD31-4B8C-83A1-F6EECF244321}">
                <p14:modId xmlns:p14="http://schemas.microsoft.com/office/powerpoint/2010/main" val="1017402242"/>
              </p:ext>
            </p:extLst>
          </p:nvPr>
        </p:nvGraphicFramePr>
        <p:xfrm>
          <a:off x="940159" y="1210614"/>
          <a:ext cx="2525902" cy="1880387"/>
        </p:xfrm>
        <a:graphic>
          <a:graphicData uri="http://schemas.openxmlformats.org/drawingml/2006/table">
            <a:tbl>
              <a:tblPr firstRow="1" firstCol="1" bandRow="1">
                <a:tableStyleId>{073A0DAA-6AF3-43AB-8588-CEC1D06C72B9}</a:tableStyleId>
              </a:tblPr>
              <a:tblGrid>
                <a:gridCol w="981560">
                  <a:extLst>
                    <a:ext uri="{9D8B030D-6E8A-4147-A177-3AD203B41FA5}">
                      <a16:colId xmlns:a16="http://schemas.microsoft.com/office/drawing/2014/main" val="267276284"/>
                    </a:ext>
                  </a:extLst>
                </a:gridCol>
                <a:gridCol w="772171">
                  <a:extLst>
                    <a:ext uri="{9D8B030D-6E8A-4147-A177-3AD203B41FA5}">
                      <a16:colId xmlns:a16="http://schemas.microsoft.com/office/drawing/2014/main" val="1268378391"/>
                    </a:ext>
                  </a:extLst>
                </a:gridCol>
                <a:gridCol w="772171">
                  <a:extLst>
                    <a:ext uri="{9D8B030D-6E8A-4147-A177-3AD203B41FA5}">
                      <a16:colId xmlns:a16="http://schemas.microsoft.com/office/drawing/2014/main" val="1083804135"/>
                    </a:ext>
                  </a:extLst>
                </a:gridCol>
              </a:tblGrid>
              <a:tr h="964802">
                <a:tc rowSpan="2">
                  <a:txBody>
                    <a:bodyPr/>
                    <a:lstStyle/>
                    <a:p>
                      <a:pPr marL="6350" marR="33655" indent="-6350" algn="ctr">
                        <a:lnSpc>
                          <a:spcPct val="111000"/>
                        </a:lnSpc>
                        <a:spcAft>
                          <a:spcPts val="65"/>
                        </a:spcAft>
                      </a:pPr>
                      <a:r>
                        <a:rPr lang="lt-LT" sz="1200" kern="100">
                          <a:effectLst/>
                        </a:rPr>
                        <a:t>Klasterio nr.</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6350" marR="33655" indent="-6350" algn="ctr">
                        <a:lnSpc>
                          <a:spcPct val="111000"/>
                        </a:lnSpc>
                        <a:spcAft>
                          <a:spcPts val="65"/>
                        </a:spcAft>
                      </a:pPr>
                      <a:r>
                        <a:rPr lang="lt-LT" sz="1200" kern="100">
                          <a:effectLst/>
                        </a:rPr>
                        <a:t>Klasių klasterizavimas</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en-LT"/>
                    </a:p>
                  </a:txBody>
                  <a:tcPr/>
                </a:tc>
                <a:extLst>
                  <a:ext uri="{0D108BD9-81ED-4DB2-BD59-A6C34878D82A}">
                    <a16:rowId xmlns:a16="http://schemas.microsoft.com/office/drawing/2014/main" val="1061863672"/>
                  </a:ext>
                </a:extLst>
              </a:tr>
              <a:tr h="305195">
                <a:tc vMerge="1">
                  <a:txBody>
                    <a:bodyPr/>
                    <a:lstStyle/>
                    <a:p>
                      <a:endParaRPr lang="en-LT"/>
                    </a:p>
                  </a:txBody>
                  <a:tcPr/>
                </a:tc>
                <a:tc>
                  <a:txBody>
                    <a:bodyPr/>
                    <a:lstStyle/>
                    <a:p>
                      <a:pPr marL="6350" marR="33655" indent="-6350" algn="ctr">
                        <a:lnSpc>
                          <a:spcPct val="111000"/>
                        </a:lnSpc>
                        <a:spcAft>
                          <a:spcPts val="65"/>
                        </a:spcAft>
                      </a:pPr>
                      <a:r>
                        <a:rPr lang="lt-LT" sz="1200" kern="100">
                          <a:effectLst/>
                        </a:rPr>
                        <a:t>0</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22363429"/>
                  </a:ext>
                </a:extLst>
              </a:tr>
              <a:tr h="305195">
                <a:tc>
                  <a:txBody>
                    <a:bodyPr/>
                    <a:lstStyle/>
                    <a:p>
                      <a:pPr marL="6350" marR="33655" indent="-6350" algn="ctr">
                        <a:lnSpc>
                          <a:spcPct val="111000"/>
                        </a:lnSpc>
                        <a:spcAft>
                          <a:spcPts val="65"/>
                        </a:spcAft>
                      </a:pPr>
                      <a:r>
                        <a:rPr lang="lt-LT" sz="1200" kern="100">
                          <a:effectLst/>
                        </a:rPr>
                        <a:t>1</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90</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149</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25736902"/>
                  </a:ext>
                </a:extLst>
              </a:tr>
              <a:tr h="305195">
                <a:tc>
                  <a:txBody>
                    <a:bodyPr/>
                    <a:lstStyle/>
                    <a:p>
                      <a:pPr marL="6350" marR="33655" indent="-6350" algn="ctr">
                        <a:lnSpc>
                          <a:spcPct val="111000"/>
                        </a:lnSpc>
                        <a:spcAft>
                          <a:spcPts val="65"/>
                        </a:spcAft>
                      </a:pPr>
                      <a:r>
                        <a:rPr lang="lt-LT" sz="1200" kern="100">
                          <a:effectLst/>
                        </a:rPr>
                        <a:t>2</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388</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102</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767365909"/>
                  </a:ext>
                </a:extLst>
              </a:tr>
            </a:tbl>
          </a:graphicData>
        </a:graphic>
      </p:graphicFrame>
      <p:graphicFrame>
        <p:nvGraphicFramePr>
          <p:cNvPr id="5" name="Table 4">
            <a:extLst>
              <a:ext uri="{FF2B5EF4-FFF2-40B4-BE49-F238E27FC236}">
                <a16:creationId xmlns:a16="http://schemas.microsoft.com/office/drawing/2014/main" id="{F1E0BA1B-C0FA-8E79-B6AC-85E657D1D3FB}"/>
              </a:ext>
            </a:extLst>
          </p:cNvPr>
          <p:cNvGraphicFramePr>
            <a:graphicFrameLocks noGrp="1"/>
          </p:cNvGraphicFramePr>
          <p:nvPr>
            <p:extLst>
              <p:ext uri="{D42A27DB-BD31-4B8C-83A1-F6EECF244321}">
                <p14:modId xmlns:p14="http://schemas.microsoft.com/office/powerpoint/2010/main" val="3832599259"/>
              </p:ext>
            </p:extLst>
          </p:nvPr>
        </p:nvGraphicFramePr>
        <p:xfrm>
          <a:off x="4572000" y="1210614"/>
          <a:ext cx="6150121" cy="4899239"/>
        </p:xfrm>
        <a:graphic>
          <a:graphicData uri="http://schemas.openxmlformats.org/drawingml/2006/table">
            <a:tbl>
              <a:tblPr firstRow="1" firstCol="1" bandRow="1">
                <a:tableStyleId>{073A0DAA-6AF3-43AB-8588-CEC1D06C72B9}</a:tableStyleId>
              </a:tblPr>
              <a:tblGrid>
                <a:gridCol w="1024033">
                  <a:extLst>
                    <a:ext uri="{9D8B030D-6E8A-4147-A177-3AD203B41FA5}">
                      <a16:colId xmlns:a16="http://schemas.microsoft.com/office/drawing/2014/main" val="2996261858"/>
                    </a:ext>
                  </a:extLst>
                </a:gridCol>
                <a:gridCol w="1024033">
                  <a:extLst>
                    <a:ext uri="{9D8B030D-6E8A-4147-A177-3AD203B41FA5}">
                      <a16:colId xmlns:a16="http://schemas.microsoft.com/office/drawing/2014/main" val="1357739572"/>
                    </a:ext>
                  </a:extLst>
                </a:gridCol>
                <a:gridCol w="1022719">
                  <a:extLst>
                    <a:ext uri="{9D8B030D-6E8A-4147-A177-3AD203B41FA5}">
                      <a16:colId xmlns:a16="http://schemas.microsoft.com/office/drawing/2014/main" val="1982054036"/>
                    </a:ext>
                  </a:extLst>
                </a:gridCol>
                <a:gridCol w="1023376">
                  <a:extLst>
                    <a:ext uri="{9D8B030D-6E8A-4147-A177-3AD203B41FA5}">
                      <a16:colId xmlns:a16="http://schemas.microsoft.com/office/drawing/2014/main" val="1737367294"/>
                    </a:ext>
                  </a:extLst>
                </a:gridCol>
                <a:gridCol w="1027980">
                  <a:extLst>
                    <a:ext uri="{9D8B030D-6E8A-4147-A177-3AD203B41FA5}">
                      <a16:colId xmlns:a16="http://schemas.microsoft.com/office/drawing/2014/main" val="849528624"/>
                    </a:ext>
                  </a:extLst>
                </a:gridCol>
                <a:gridCol w="1027980">
                  <a:extLst>
                    <a:ext uri="{9D8B030D-6E8A-4147-A177-3AD203B41FA5}">
                      <a16:colId xmlns:a16="http://schemas.microsoft.com/office/drawing/2014/main" val="3340561487"/>
                    </a:ext>
                  </a:extLst>
                </a:gridCol>
              </a:tblGrid>
              <a:tr h="439125">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Vidurkis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Mediana</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Min</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Max</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60421375"/>
                  </a:ext>
                </a:extLst>
              </a:tr>
              <a:tr h="438995">
                <a:tc rowSpan="4">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Nėštumas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4</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17</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8543744"/>
                  </a:ext>
                </a:extLst>
              </a:tr>
              <a:tr h="438995">
                <a:tc vMerge="1">
                  <a:txBody>
                    <a:bodyPr/>
                    <a:lstStyle/>
                    <a:p>
                      <a:endParaRPr lang="en-LT"/>
                    </a:p>
                  </a:txBody>
                  <a:tcPr/>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Gliukozė</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158,08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154</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129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199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95700316"/>
                  </a:ext>
                </a:extLst>
              </a:tr>
              <a:tr h="438995">
                <a:tc vMerge="1">
                  <a:txBody>
                    <a:bodyPr/>
                    <a:lstStyle/>
                    <a:p>
                      <a:endParaRPr lang="en-LT"/>
                    </a:p>
                  </a:txBody>
                  <a:tcPr/>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KMI</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34,5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33,7</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67,10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47920860"/>
                  </a:ext>
                </a:extLst>
              </a:tr>
              <a:tr h="913072">
                <a:tc vMerge="1">
                  <a:txBody>
                    <a:bodyPr/>
                    <a:lstStyle/>
                    <a:p>
                      <a:endParaRPr lang="en-LT"/>
                    </a:p>
                  </a:txBody>
                  <a:tcPr/>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Diabeto f-ja</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0,52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0,4</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0,09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2,42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07442440"/>
                  </a:ext>
                </a:extLst>
              </a:tr>
              <a:tr h="438995">
                <a:tc rowSpan="4">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Nėštumas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60220863"/>
                  </a:ext>
                </a:extLst>
              </a:tr>
              <a:tr h="438995">
                <a:tc vMerge="1">
                  <a:txBody>
                    <a:bodyPr/>
                    <a:lstStyle/>
                    <a:p>
                      <a:endParaRPr lang="en-LT"/>
                    </a:p>
                  </a:txBody>
                  <a:tcPr/>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Gliukozė</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102,98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105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131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79164431"/>
                  </a:ext>
                </a:extLst>
              </a:tr>
              <a:tr h="438995">
                <a:tc vMerge="1">
                  <a:txBody>
                    <a:bodyPr/>
                    <a:lstStyle/>
                    <a:p>
                      <a:endParaRPr lang="en-LT"/>
                    </a:p>
                  </a:txBody>
                  <a:tcPr/>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KMI</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31,48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31,2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18,2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57,3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71652967"/>
                  </a:ext>
                </a:extLst>
              </a:tr>
              <a:tr h="913072">
                <a:tc vMerge="1">
                  <a:txBody>
                    <a:bodyPr/>
                    <a:lstStyle/>
                    <a:p>
                      <a:endParaRPr lang="en-LT"/>
                    </a:p>
                  </a:txBody>
                  <a:tcPr/>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Diabeto f-ja</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0,45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0,37</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0,08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1,7</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03223701"/>
                  </a:ext>
                </a:extLst>
              </a:tr>
            </a:tbl>
          </a:graphicData>
        </a:graphic>
      </p:graphicFrame>
      <p:sp>
        <p:nvSpPr>
          <p:cNvPr id="6" name="TextBox 5">
            <a:extLst>
              <a:ext uri="{FF2B5EF4-FFF2-40B4-BE49-F238E27FC236}">
                <a16:creationId xmlns:a16="http://schemas.microsoft.com/office/drawing/2014/main" id="{CFD80BE7-89F1-1CAB-8775-086CBC3C24E3}"/>
              </a:ext>
            </a:extLst>
          </p:cNvPr>
          <p:cNvSpPr txBox="1"/>
          <p:nvPr/>
        </p:nvSpPr>
        <p:spPr>
          <a:xfrm>
            <a:off x="940159" y="3470270"/>
            <a:ext cx="2987898" cy="1477328"/>
          </a:xfrm>
          <a:prstGeom prst="rect">
            <a:avLst/>
          </a:prstGeom>
          <a:noFill/>
        </p:spPr>
        <p:txBody>
          <a:bodyPr wrap="square" rtlCol="0">
            <a:spAutoFit/>
          </a:bodyPr>
          <a:lstStyle/>
          <a:p>
            <a:r>
              <a:rPr lang="lt-LT" sz="1800">
                <a:solidFill>
                  <a:srgbClr val="000000"/>
                </a:solidFill>
                <a:effectLst/>
                <a:latin typeface="Times New Roman" panose="02020603050405020304" pitchFamily="18" charset="0"/>
                <a:ea typeface="Times New Roman" panose="02020603050405020304" pitchFamily="18" charset="0"/>
              </a:rPr>
              <a:t>Iš lentelės matome, jog 51 proc. visų sergančių pacientų pateko 1 klasterį, o 81 proc. sveikų pacientų į 2.</a:t>
            </a:r>
            <a:endParaRPr lang="en-LT" sz="1800">
              <a:solidFill>
                <a:srgbClr val="000000"/>
              </a:solidFill>
              <a:effectLst/>
              <a:latin typeface="Times New Roman" panose="02020603050405020304" pitchFamily="18" charset="0"/>
              <a:ea typeface="Times New Roman" panose="02020603050405020304" pitchFamily="18" charset="0"/>
            </a:endParaRPr>
          </a:p>
          <a:p>
            <a:endParaRPr lang="en-LT"/>
          </a:p>
        </p:txBody>
      </p:sp>
    </p:spTree>
    <p:extLst>
      <p:ext uri="{BB962C8B-B14F-4D97-AF65-F5344CB8AC3E}">
        <p14:creationId xmlns:p14="http://schemas.microsoft.com/office/powerpoint/2010/main" val="345615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lt-LT" sz="3600">
                <a:latin typeface="Times New Roman"/>
                <a:cs typeface="Arial"/>
              </a:rPr>
              <a:t>k – vidurkių algoritmas</a:t>
            </a:r>
            <a:endParaRPr lang="en-US" sz="3600" err="1">
              <a:latin typeface="Times New Roman"/>
            </a:endParaRPr>
          </a:p>
        </p:txBody>
      </p:sp>
      <p:sp>
        <p:nvSpPr>
          <p:cNvPr id="3" name="Text Placeholder 2"/>
          <p:cNvSpPr>
            <a:spLocks noGrp="1"/>
          </p:cNvSpPr>
          <p:nvPr>
            <p:ph type="body" sz="quarter" idx="12"/>
          </p:nvPr>
        </p:nvSpPr>
        <p:spPr>
          <a:xfrm>
            <a:off x="761999" y="1195068"/>
            <a:ext cx="10328829" cy="666640"/>
          </a:xfrm>
        </p:spPr>
        <p:txBody>
          <a:bodyPr vert="horz" lIns="91440" tIns="45720" rIns="91440" bIns="45720" rtlCol="0" anchor="t">
            <a:normAutofit/>
          </a:bodyPr>
          <a:lstStyle/>
          <a:p>
            <a:pPr algn="just"/>
            <a:r>
              <a:rPr lang="lt-LT" sz="1800">
                <a:solidFill>
                  <a:srgbClr val="000000"/>
                </a:solidFill>
                <a:effectLst/>
                <a:latin typeface="Times New Roman" panose="02020603050405020304" pitchFamily="18" charset="0"/>
                <a:ea typeface="Times New Roman" panose="02020603050405020304" pitchFamily="18" charset="0"/>
              </a:rPr>
              <a:t>Iš alkūnės metodo grafiko matome, jog minimalus klasterių skaičius yra 3, o vidutinio silueto grafikas rodo, </a:t>
            </a:r>
            <a:r>
              <a:rPr lang="lt-LT" sz="1800">
                <a:solidFill>
                  <a:srgbClr val="000000"/>
                </a:solidFill>
                <a:latin typeface="Times New Roman" panose="02020603050405020304" pitchFamily="18" charset="0"/>
                <a:ea typeface="Times New Roman" panose="02020603050405020304" pitchFamily="18" charset="0"/>
              </a:rPr>
              <a:t>kad </a:t>
            </a:r>
            <a:r>
              <a:rPr lang="lt-LT" sz="1800">
                <a:solidFill>
                  <a:srgbClr val="000000"/>
                </a:solidFill>
                <a:effectLst/>
                <a:latin typeface="Times New Roman" panose="02020603050405020304" pitchFamily="18" charset="0"/>
                <a:ea typeface="Times New Roman" panose="02020603050405020304" pitchFamily="18" charset="0"/>
              </a:rPr>
              <a:t>minimalus klasterių skaičius yra 2</a:t>
            </a:r>
            <a:r>
              <a:rPr lang="en-US" sz="1800">
                <a:solidFill>
                  <a:srgbClr val="000000"/>
                </a:solidFill>
                <a:effectLst/>
                <a:latin typeface="Times New Roman" panose="02020603050405020304" pitchFamily="18" charset="0"/>
                <a:ea typeface="Times New Roman" panose="02020603050405020304" pitchFamily="18" charset="0"/>
              </a:rPr>
              <a:t>, </a:t>
            </a:r>
            <a:r>
              <a:rPr lang="en-US" sz="1800" err="1">
                <a:solidFill>
                  <a:srgbClr val="000000"/>
                </a:solidFill>
                <a:effectLst/>
                <a:latin typeface="Times New Roman" panose="02020603050405020304" pitchFamily="18" charset="0"/>
                <a:ea typeface="Times New Roman" panose="02020603050405020304" pitchFamily="18" charset="0"/>
              </a:rPr>
              <a:t>kitas</a:t>
            </a:r>
            <a:r>
              <a:rPr lang="en-US" sz="1800">
                <a:solidFill>
                  <a:srgbClr val="000000"/>
                </a:solidFill>
                <a:effectLst/>
                <a:latin typeface="Times New Roman" panose="02020603050405020304" pitchFamily="18" charset="0"/>
                <a:ea typeface="Times New Roman" panose="02020603050405020304" pitchFamily="18" charset="0"/>
              </a:rPr>
              <a:t> </a:t>
            </a:r>
            <a:r>
              <a:rPr lang="en-US" sz="1800" err="1">
                <a:solidFill>
                  <a:srgbClr val="000000"/>
                </a:solidFill>
                <a:effectLst/>
                <a:latin typeface="Times New Roman" panose="02020603050405020304" pitchFamily="18" charset="0"/>
                <a:ea typeface="Times New Roman" panose="02020603050405020304" pitchFamily="18" charset="0"/>
              </a:rPr>
              <a:t>optimalus</a:t>
            </a:r>
            <a:r>
              <a:rPr lang="en-US" sz="1800">
                <a:solidFill>
                  <a:srgbClr val="000000"/>
                </a:solidFill>
                <a:effectLst/>
                <a:latin typeface="Times New Roman" panose="02020603050405020304" pitchFamily="18" charset="0"/>
                <a:ea typeface="Times New Roman" panose="02020603050405020304" pitchFamily="18" charset="0"/>
              </a:rPr>
              <a:t> </a:t>
            </a:r>
            <a:r>
              <a:rPr lang="en-US" sz="1800" err="1">
                <a:solidFill>
                  <a:srgbClr val="000000"/>
                </a:solidFill>
                <a:effectLst/>
                <a:latin typeface="Times New Roman" panose="02020603050405020304" pitchFamily="18" charset="0"/>
                <a:ea typeface="Times New Roman" panose="02020603050405020304" pitchFamily="18" charset="0"/>
              </a:rPr>
              <a:t>klasterių</a:t>
            </a:r>
            <a:r>
              <a:rPr lang="en-US" sz="1800">
                <a:solidFill>
                  <a:srgbClr val="000000"/>
                </a:solidFill>
                <a:effectLst/>
                <a:latin typeface="Times New Roman" panose="02020603050405020304" pitchFamily="18" charset="0"/>
                <a:ea typeface="Times New Roman" panose="02020603050405020304" pitchFamily="18" charset="0"/>
              </a:rPr>
              <a:t> </a:t>
            </a:r>
            <a:r>
              <a:rPr lang="en-US" sz="1800" err="1">
                <a:solidFill>
                  <a:srgbClr val="000000"/>
                </a:solidFill>
                <a:effectLst/>
                <a:latin typeface="Times New Roman" panose="02020603050405020304" pitchFamily="18" charset="0"/>
                <a:ea typeface="Times New Roman" panose="02020603050405020304" pitchFamily="18" charset="0"/>
              </a:rPr>
              <a:t>skaičius</a:t>
            </a:r>
            <a:r>
              <a:rPr lang="en-US" sz="1800">
                <a:solidFill>
                  <a:srgbClr val="000000"/>
                </a:solidFill>
                <a:effectLst/>
                <a:latin typeface="Times New Roman" panose="02020603050405020304" pitchFamily="18" charset="0"/>
                <a:ea typeface="Times New Roman" panose="02020603050405020304" pitchFamily="18" charset="0"/>
              </a:rPr>
              <a:t> </a:t>
            </a:r>
            <a:r>
              <a:rPr lang="en-US" sz="1800" err="1">
                <a:solidFill>
                  <a:srgbClr val="000000"/>
                </a:solidFill>
                <a:effectLst/>
                <a:latin typeface="Times New Roman" panose="02020603050405020304" pitchFamily="18" charset="0"/>
                <a:ea typeface="Times New Roman" panose="02020603050405020304" pitchFamily="18" charset="0"/>
              </a:rPr>
              <a:t>yra</a:t>
            </a:r>
            <a:r>
              <a:rPr lang="en-US" sz="1800">
                <a:solidFill>
                  <a:srgbClr val="000000"/>
                </a:solidFill>
                <a:effectLst/>
                <a:latin typeface="Times New Roman" panose="02020603050405020304" pitchFamily="18" charset="0"/>
                <a:ea typeface="Times New Roman" panose="02020603050405020304" pitchFamily="18" charset="0"/>
              </a:rPr>
              <a:t> 3.</a:t>
            </a:r>
            <a:endParaRPr lang="lt-LT" sz="1800">
              <a:solidFill>
                <a:srgbClr val="000000"/>
              </a:solidFill>
              <a:effectLst/>
              <a:latin typeface="Times New Roman" panose="02020603050405020304" pitchFamily="18" charset="0"/>
              <a:ea typeface="Times New Roman" panose="02020603050405020304" pitchFamily="18" charset="0"/>
            </a:endParaRPr>
          </a:p>
          <a:p>
            <a:pPr algn="just"/>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8" name="Paveikslėlis 7">
            <a:extLst>
              <a:ext uri="{FF2B5EF4-FFF2-40B4-BE49-F238E27FC236}">
                <a16:creationId xmlns:a16="http://schemas.microsoft.com/office/drawing/2014/main" id="{2C083227-12FF-6735-9606-92837CCCCE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780"/>
          <a:stretch/>
        </p:blipFill>
        <p:spPr>
          <a:xfrm>
            <a:off x="312348" y="2194865"/>
            <a:ext cx="5407270" cy="3931305"/>
          </a:xfrm>
          <a:prstGeom prst="rect">
            <a:avLst/>
          </a:prstGeom>
        </p:spPr>
      </p:pic>
      <p:pic>
        <p:nvPicPr>
          <p:cNvPr id="9" name="Paveikslėlis 8">
            <a:extLst>
              <a:ext uri="{FF2B5EF4-FFF2-40B4-BE49-F238E27FC236}">
                <a16:creationId xmlns:a16="http://schemas.microsoft.com/office/drawing/2014/main" id="{E82E01A7-381A-A6BF-8A41-B92EBE823A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69270" y="2286745"/>
            <a:ext cx="5407270" cy="3931305"/>
          </a:xfrm>
          <a:prstGeom prst="rect">
            <a:avLst/>
          </a:prstGeom>
        </p:spPr>
      </p:pic>
    </p:spTree>
    <p:extLst>
      <p:ext uri="{BB962C8B-B14F-4D97-AF65-F5344CB8AC3E}">
        <p14:creationId xmlns:p14="http://schemas.microsoft.com/office/powerpoint/2010/main" val="81435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40FB0AD-37A7-8064-F7EE-4B8CEAC7B0E2}"/>
              </a:ext>
            </a:extLst>
          </p:cNvPr>
          <p:cNvGraphicFramePr>
            <a:graphicFrameLocks noGrp="1"/>
          </p:cNvGraphicFramePr>
          <p:nvPr>
            <p:extLst>
              <p:ext uri="{D42A27DB-BD31-4B8C-83A1-F6EECF244321}">
                <p14:modId xmlns:p14="http://schemas.microsoft.com/office/powerpoint/2010/main" val="1928832155"/>
              </p:ext>
            </p:extLst>
          </p:nvPr>
        </p:nvGraphicFramePr>
        <p:xfrm>
          <a:off x="483955" y="643462"/>
          <a:ext cx="7470342" cy="5988996"/>
        </p:xfrm>
        <a:graphic>
          <a:graphicData uri="http://schemas.openxmlformats.org/drawingml/2006/table">
            <a:tbl>
              <a:tblPr firstRow="1" firstCol="1" bandRow="1">
                <a:tableStyleId>{073A0DAA-6AF3-43AB-8588-CEC1D06C72B9}</a:tableStyleId>
              </a:tblPr>
              <a:tblGrid>
                <a:gridCol w="943582">
                  <a:extLst>
                    <a:ext uri="{9D8B030D-6E8A-4147-A177-3AD203B41FA5}">
                      <a16:colId xmlns:a16="http://schemas.microsoft.com/office/drawing/2014/main" val="340403984"/>
                    </a:ext>
                  </a:extLst>
                </a:gridCol>
                <a:gridCol w="1437718">
                  <a:extLst>
                    <a:ext uri="{9D8B030D-6E8A-4147-A177-3AD203B41FA5}">
                      <a16:colId xmlns:a16="http://schemas.microsoft.com/office/drawing/2014/main" val="684630084"/>
                    </a:ext>
                  </a:extLst>
                </a:gridCol>
                <a:gridCol w="1271898">
                  <a:extLst>
                    <a:ext uri="{9D8B030D-6E8A-4147-A177-3AD203B41FA5}">
                      <a16:colId xmlns:a16="http://schemas.microsoft.com/office/drawing/2014/main" val="2390803754"/>
                    </a:ext>
                  </a:extLst>
                </a:gridCol>
                <a:gridCol w="1271898">
                  <a:extLst>
                    <a:ext uri="{9D8B030D-6E8A-4147-A177-3AD203B41FA5}">
                      <a16:colId xmlns:a16="http://schemas.microsoft.com/office/drawing/2014/main" val="3493199238"/>
                    </a:ext>
                  </a:extLst>
                </a:gridCol>
                <a:gridCol w="1272623">
                  <a:extLst>
                    <a:ext uri="{9D8B030D-6E8A-4147-A177-3AD203B41FA5}">
                      <a16:colId xmlns:a16="http://schemas.microsoft.com/office/drawing/2014/main" val="2176953939"/>
                    </a:ext>
                  </a:extLst>
                </a:gridCol>
                <a:gridCol w="1272623">
                  <a:extLst>
                    <a:ext uri="{9D8B030D-6E8A-4147-A177-3AD203B41FA5}">
                      <a16:colId xmlns:a16="http://schemas.microsoft.com/office/drawing/2014/main" val="1151383016"/>
                    </a:ext>
                  </a:extLst>
                </a:gridCol>
              </a:tblGrid>
              <a:tr h="458759">
                <a:tc>
                  <a:txBody>
                    <a:bodyPr/>
                    <a:lstStyle/>
                    <a:p>
                      <a:pPr marL="6350" marR="33655" indent="-6350" algn="just">
                        <a:lnSpc>
                          <a:spcPct val="111000"/>
                        </a:lnSpc>
                        <a:spcAft>
                          <a:spcPts val="65"/>
                        </a:spcAft>
                      </a:pPr>
                      <a:r>
                        <a:rPr lang="lt-LT" sz="1800" b="0" kern="100" cap="none" spc="0">
                          <a:solidFill>
                            <a:schemeClr val="bg1"/>
                          </a:solidFill>
                          <a:effectLst/>
                          <a:latin typeface="Times New Roman" panose="02020603050405020304" pitchFamily="18" charset="0"/>
                          <a:cs typeface="Times New Roman" panose="02020603050405020304" pitchFamily="18" charset="0"/>
                        </a:rPr>
                        <a:t> </a:t>
                      </a:r>
                      <a:endParaRPr lang="en-LT" sz="1800" b="0" kern="10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nchor="ctr"/>
                </a:tc>
                <a:tc>
                  <a:txBody>
                    <a:bodyPr/>
                    <a:lstStyle/>
                    <a:p>
                      <a:pPr marL="6350" marR="33655" indent="-6350" algn="just">
                        <a:lnSpc>
                          <a:spcPct val="111000"/>
                        </a:lnSpc>
                        <a:spcAft>
                          <a:spcPts val="65"/>
                        </a:spcAft>
                      </a:pPr>
                      <a:r>
                        <a:rPr lang="lt-LT" sz="1800" b="0" kern="100" cap="none" spc="0">
                          <a:solidFill>
                            <a:schemeClr val="bg1"/>
                          </a:solidFill>
                          <a:effectLst/>
                          <a:latin typeface="Times New Roman" panose="02020603050405020304" pitchFamily="18" charset="0"/>
                          <a:cs typeface="Times New Roman" panose="02020603050405020304" pitchFamily="18" charset="0"/>
                        </a:rPr>
                        <a:t> </a:t>
                      </a:r>
                      <a:endParaRPr lang="en-LT" sz="1800" b="0" kern="10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nchor="ctr"/>
                </a:tc>
                <a:tc>
                  <a:txBody>
                    <a:bodyPr/>
                    <a:lstStyle/>
                    <a:p>
                      <a:pPr marL="6350" marR="33655" indent="-6350" algn="just">
                        <a:lnSpc>
                          <a:spcPct val="111000"/>
                        </a:lnSpc>
                        <a:spcAft>
                          <a:spcPts val="65"/>
                        </a:spcAft>
                      </a:pPr>
                      <a:r>
                        <a:rPr lang="lt-LT" sz="1800" b="0" kern="100" cap="none" spc="0">
                          <a:solidFill>
                            <a:schemeClr val="bg1"/>
                          </a:solidFill>
                          <a:effectLst/>
                          <a:latin typeface="Times New Roman" panose="02020603050405020304" pitchFamily="18" charset="0"/>
                          <a:cs typeface="Times New Roman" panose="02020603050405020304" pitchFamily="18" charset="0"/>
                        </a:rPr>
                        <a:t>Vidurkis</a:t>
                      </a:r>
                      <a:endParaRPr lang="en-LT" sz="1800" b="0" kern="10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nchor="ctr"/>
                </a:tc>
                <a:tc>
                  <a:txBody>
                    <a:bodyPr/>
                    <a:lstStyle/>
                    <a:p>
                      <a:pPr marL="6350" marR="33655" indent="-6350" algn="just">
                        <a:lnSpc>
                          <a:spcPct val="111000"/>
                        </a:lnSpc>
                        <a:spcAft>
                          <a:spcPts val="65"/>
                        </a:spcAft>
                      </a:pPr>
                      <a:r>
                        <a:rPr lang="lt-LT" sz="1800" b="0" kern="100" cap="none" spc="0" dirty="0">
                          <a:solidFill>
                            <a:schemeClr val="bg1"/>
                          </a:solidFill>
                          <a:effectLst/>
                          <a:latin typeface="Times New Roman" panose="02020603050405020304" pitchFamily="18" charset="0"/>
                          <a:cs typeface="Times New Roman" panose="02020603050405020304" pitchFamily="18" charset="0"/>
                        </a:rPr>
                        <a:t>Mediana</a:t>
                      </a:r>
                      <a:endParaRPr lang="en-LT" sz="1800" b="0" kern="10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nchor="ctr"/>
                </a:tc>
                <a:tc>
                  <a:txBody>
                    <a:bodyPr/>
                    <a:lstStyle/>
                    <a:p>
                      <a:pPr marL="6350" marR="33655" indent="-6350" algn="just">
                        <a:lnSpc>
                          <a:spcPct val="111000"/>
                        </a:lnSpc>
                        <a:spcAft>
                          <a:spcPts val="65"/>
                        </a:spcAft>
                      </a:pPr>
                      <a:r>
                        <a:rPr lang="lt-LT" sz="1800" b="0" kern="100" cap="none" spc="0">
                          <a:solidFill>
                            <a:schemeClr val="bg1"/>
                          </a:solidFill>
                          <a:effectLst/>
                          <a:latin typeface="Times New Roman" panose="02020603050405020304" pitchFamily="18" charset="0"/>
                          <a:cs typeface="Times New Roman" panose="02020603050405020304" pitchFamily="18" charset="0"/>
                        </a:rPr>
                        <a:t>Min</a:t>
                      </a:r>
                      <a:endParaRPr lang="en-LT" sz="1800" b="0" kern="10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nchor="ctr"/>
                </a:tc>
                <a:tc>
                  <a:txBody>
                    <a:bodyPr/>
                    <a:lstStyle/>
                    <a:p>
                      <a:pPr marL="6350" marR="33655" indent="-6350" algn="just">
                        <a:lnSpc>
                          <a:spcPct val="111000"/>
                        </a:lnSpc>
                        <a:spcAft>
                          <a:spcPts val="65"/>
                        </a:spcAft>
                      </a:pPr>
                      <a:r>
                        <a:rPr lang="lt-LT" sz="1800" b="0" kern="100" cap="none" spc="0">
                          <a:solidFill>
                            <a:schemeClr val="bg1"/>
                          </a:solidFill>
                          <a:effectLst/>
                          <a:latin typeface="Times New Roman" panose="02020603050405020304" pitchFamily="18" charset="0"/>
                          <a:cs typeface="Times New Roman" panose="02020603050405020304" pitchFamily="18" charset="0"/>
                        </a:rPr>
                        <a:t>Max</a:t>
                      </a:r>
                      <a:endParaRPr lang="en-LT" sz="1800" b="0" kern="10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nchor="ctr"/>
                </a:tc>
                <a:extLst>
                  <a:ext uri="{0D108BD9-81ED-4DB2-BD59-A6C34878D82A}">
                    <a16:rowId xmlns:a16="http://schemas.microsoft.com/office/drawing/2014/main" val="1399345518"/>
                  </a:ext>
                </a:extLst>
              </a:tr>
              <a:tr h="458759">
                <a:tc rowSpan="4">
                  <a:txBody>
                    <a:bodyPr/>
                    <a:lstStyle/>
                    <a:p>
                      <a:pPr marL="6350" marR="33655" indent="-6350" algn="just">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1</a:t>
                      </a:r>
                    </a:p>
                    <a:p>
                      <a:pPr marL="6350" marR="33655" indent="-6350" algn="ctr">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 </a:t>
                      </a:r>
                      <a:endParaRPr lang="en-LT" sz="1800" kern="100" cap="none" spc="0">
                        <a:solidFill>
                          <a:schemeClr val="bg1"/>
                        </a:solidFill>
                        <a:effectLst/>
                        <a:latin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Nėštumas</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4</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3</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0</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15</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1464344192"/>
                  </a:ext>
                </a:extLst>
              </a:tr>
              <a:tr h="458759">
                <a:tc vMerge="1">
                  <a:txBody>
                    <a:bodyPr/>
                    <a:lstStyle/>
                    <a:p>
                      <a:pPr marL="6350" marR="33655" indent="-6350" algn="ctr">
                        <a:lnSpc>
                          <a:spcPct val="111000"/>
                        </a:lnSpc>
                        <a:spcAft>
                          <a:spcPts val="65"/>
                        </a:spcAft>
                      </a:pPr>
                      <a:r>
                        <a:rPr lang="lt-LT" sz="1400" kern="100" cap="none" spc="0">
                          <a:solidFill>
                            <a:schemeClr val="bg1"/>
                          </a:solidFill>
                          <a:effectLst/>
                        </a:rPr>
                        <a:t>1</a:t>
                      </a:r>
                      <a:endParaRPr lang="en-LT" sz="1400" kern="100" cap="none" spc="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Gliukozė</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126,86</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125</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109</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149</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2771265666"/>
                  </a:ext>
                </a:extLst>
              </a:tr>
              <a:tr h="458759">
                <a:tc vMerge="1">
                  <a:txBody>
                    <a:bodyPr/>
                    <a:lstStyle/>
                    <a:p>
                      <a:pPr marL="6350" marR="33655" indent="-6350" algn="ctr">
                        <a:lnSpc>
                          <a:spcPct val="111000"/>
                        </a:lnSpc>
                        <a:spcAft>
                          <a:spcPts val="65"/>
                        </a:spcAft>
                      </a:pPr>
                      <a:r>
                        <a:rPr lang="lt-LT" sz="1400" kern="100" cap="none" spc="0">
                          <a:solidFill>
                            <a:schemeClr val="bg1"/>
                          </a:solidFill>
                          <a:effectLst/>
                        </a:rPr>
                        <a:t> </a:t>
                      </a:r>
                      <a:endParaRPr lang="en-LT" sz="1400" kern="100" cap="none" spc="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KMI</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32,78</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32,4</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19,6</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67,1</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669935668"/>
                  </a:ext>
                </a:extLst>
              </a:tr>
              <a:tr h="458759">
                <a:tc vMerge="1">
                  <a:txBody>
                    <a:bodyPr/>
                    <a:lstStyle/>
                    <a:p>
                      <a:pPr marL="6350" marR="33655" indent="-6350" algn="ctr">
                        <a:lnSpc>
                          <a:spcPct val="111000"/>
                        </a:lnSpc>
                        <a:spcAft>
                          <a:spcPts val="65"/>
                        </a:spcAft>
                      </a:pPr>
                      <a:r>
                        <a:rPr lang="lt-LT" sz="1400" kern="100" cap="none" spc="0">
                          <a:solidFill>
                            <a:schemeClr val="bg1"/>
                          </a:solidFill>
                          <a:effectLst/>
                        </a:rPr>
                        <a:t> </a:t>
                      </a:r>
                      <a:endParaRPr lang="en-LT" sz="1400" kern="100" cap="none" spc="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Diabeto f-ja</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0,46</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0,37</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dirty="0">
                          <a:solidFill>
                            <a:schemeClr val="tx1"/>
                          </a:solidFill>
                          <a:effectLst/>
                          <a:latin typeface="Times New Roman" panose="02020603050405020304" pitchFamily="18" charset="0"/>
                          <a:cs typeface="Times New Roman" panose="02020603050405020304" pitchFamily="18" charset="0"/>
                        </a:rPr>
                        <a:t>0,09</a:t>
                      </a:r>
                      <a:endParaRPr lang="en-LT" sz="18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2,29</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3488190998"/>
                  </a:ext>
                </a:extLst>
              </a:tr>
              <a:tr h="458759">
                <a:tc rowSpan="4">
                  <a:txBody>
                    <a:bodyPr/>
                    <a:lstStyle/>
                    <a:p>
                      <a:pPr marL="6350" marR="33655" indent="-6350" algn="ctr">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2</a:t>
                      </a:r>
                    </a:p>
                    <a:p>
                      <a:pPr marL="6350" marR="33655" indent="-6350" algn="ctr">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 </a:t>
                      </a:r>
                      <a:endParaRPr lang="en-LT" sz="1800" kern="100" cap="none" spc="0">
                        <a:solidFill>
                          <a:schemeClr val="bg1"/>
                        </a:solidFill>
                        <a:effectLst/>
                        <a:latin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Nėštumas</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3</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2</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0</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14</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356277684"/>
                  </a:ext>
                </a:extLst>
              </a:tr>
              <a:tr h="458759">
                <a:tc vMerge="1">
                  <a:txBody>
                    <a:bodyPr/>
                    <a:lstStyle/>
                    <a:p>
                      <a:pPr marL="6350" marR="33655" indent="-6350" algn="ctr">
                        <a:lnSpc>
                          <a:spcPct val="111000"/>
                        </a:lnSpc>
                        <a:spcAft>
                          <a:spcPts val="65"/>
                        </a:spcAft>
                      </a:pPr>
                      <a:r>
                        <a:rPr lang="lt-LT" sz="1400" kern="100" cap="none" spc="0">
                          <a:solidFill>
                            <a:schemeClr val="bg1"/>
                          </a:solidFill>
                          <a:effectLst/>
                        </a:rPr>
                        <a:t>2</a:t>
                      </a:r>
                      <a:endParaRPr lang="en-LT" sz="1400" kern="100" cap="none" spc="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Gliukozė</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92,06</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95</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0</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109</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2637818508"/>
                  </a:ext>
                </a:extLst>
              </a:tr>
              <a:tr h="458759">
                <a:tc vMerge="1">
                  <a:txBody>
                    <a:bodyPr/>
                    <a:lstStyle/>
                    <a:p>
                      <a:pPr marL="6350" marR="33655" indent="-6350" algn="ctr">
                        <a:lnSpc>
                          <a:spcPct val="111000"/>
                        </a:lnSpc>
                        <a:spcAft>
                          <a:spcPts val="65"/>
                        </a:spcAft>
                      </a:pPr>
                      <a:r>
                        <a:rPr lang="lt-LT" sz="1400" kern="100" cap="none" spc="0">
                          <a:solidFill>
                            <a:schemeClr val="bg1"/>
                          </a:solidFill>
                          <a:effectLst/>
                        </a:rPr>
                        <a:t> </a:t>
                      </a:r>
                      <a:endParaRPr lang="en-LT" sz="1400" kern="100" cap="none" spc="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KMI</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30,90</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30,8</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dirty="0">
                          <a:solidFill>
                            <a:schemeClr val="tx1"/>
                          </a:solidFill>
                          <a:effectLst/>
                          <a:latin typeface="Times New Roman" panose="02020603050405020304" pitchFamily="18" charset="0"/>
                          <a:cs typeface="Times New Roman" panose="02020603050405020304" pitchFamily="18" charset="0"/>
                        </a:rPr>
                        <a:t>18,2</a:t>
                      </a:r>
                      <a:endParaRPr lang="en-LT" sz="18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55</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1907068740"/>
                  </a:ext>
                </a:extLst>
              </a:tr>
              <a:tr h="458759">
                <a:tc vMerge="1">
                  <a:txBody>
                    <a:bodyPr/>
                    <a:lstStyle/>
                    <a:p>
                      <a:pPr marL="6350" marR="33655" indent="-6350" algn="ctr">
                        <a:lnSpc>
                          <a:spcPct val="111000"/>
                        </a:lnSpc>
                        <a:spcAft>
                          <a:spcPts val="65"/>
                        </a:spcAft>
                      </a:pPr>
                      <a:r>
                        <a:rPr lang="lt-LT" sz="1400" kern="100" cap="none" spc="0">
                          <a:solidFill>
                            <a:schemeClr val="bg1"/>
                          </a:solidFill>
                          <a:effectLst/>
                        </a:rPr>
                        <a:t> </a:t>
                      </a:r>
                      <a:endParaRPr lang="en-LT" sz="1400" kern="100" cap="none" spc="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Diabeto f-ja</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0,45</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0,37</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0,08</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1,7</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834921079"/>
                  </a:ext>
                </a:extLst>
              </a:tr>
              <a:tr h="458759">
                <a:tc rowSpan="4">
                  <a:txBody>
                    <a:bodyPr/>
                    <a:lstStyle/>
                    <a:p>
                      <a:pPr marL="6350" marR="33655" indent="-6350" algn="ctr">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3</a:t>
                      </a:r>
                    </a:p>
                    <a:p>
                      <a:pPr marL="6350" marR="33655" indent="-6350" algn="ctr">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800" kern="100" cap="none" spc="0">
                          <a:solidFill>
                            <a:schemeClr val="bg1"/>
                          </a:solidFill>
                          <a:effectLst/>
                          <a:latin typeface="Times New Roman" panose="02020603050405020304" pitchFamily="18" charset="0"/>
                          <a:cs typeface="Times New Roman" panose="02020603050405020304" pitchFamily="18" charset="0"/>
                        </a:rPr>
                        <a:t> </a:t>
                      </a:r>
                      <a:endParaRPr lang="en-LT" sz="1800" kern="100" cap="none" spc="0">
                        <a:solidFill>
                          <a:schemeClr val="bg1"/>
                        </a:solidFill>
                        <a:effectLst/>
                        <a:latin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Nėštumas</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5</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b="1" kern="100" cap="none" spc="0">
                          <a:solidFill>
                            <a:schemeClr val="tx1"/>
                          </a:solidFill>
                          <a:effectLst/>
                          <a:latin typeface="Times New Roman" panose="02020603050405020304" pitchFamily="18" charset="0"/>
                          <a:cs typeface="Times New Roman" panose="02020603050405020304" pitchFamily="18" charset="0"/>
                        </a:rPr>
                        <a:t>5</a:t>
                      </a:r>
                      <a:endParaRPr lang="en-LT" sz="18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0</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17</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393536200"/>
                  </a:ext>
                </a:extLst>
              </a:tr>
              <a:tr h="458759">
                <a:tc vMerge="1">
                  <a:txBody>
                    <a:bodyPr/>
                    <a:lstStyle/>
                    <a:p>
                      <a:pPr marL="6350" marR="33655" indent="-6350" algn="ctr">
                        <a:lnSpc>
                          <a:spcPct val="111000"/>
                        </a:lnSpc>
                        <a:spcAft>
                          <a:spcPts val="65"/>
                        </a:spcAft>
                      </a:pPr>
                      <a:r>
                        <a:rPr lang="lt-LT" sz="1400" kern="100" cap="none" spc="0">
                          <a:solidFill>
                            <a:schemeClr val="bg1"/>
                          </a:solidFill>
                          <a:effectLst/>
                        </a:rPr>
                        <a:t>3</a:t>
                      </a:r>
                      <a:endParaRPr lang="en-LT" sz="1400" kern="100" cap="none" spc="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Gliukozė</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170,91</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b="1" kern="100" cap="none" spc="0">
                          <a:solidFill>
                            <a:schemeClr val="tx1"/>
                          </a:solidFill>
                          <a:effectLst/>
                          <a:latin typeface="Times New Roman" panose="02020603050405020304" pitchFamily="18" charset="0"/>
                          <a:cs typeface="Times New Roman" panose="02020603050405020304" pitchFamily="18" charset="0"/>
                        </a:rPr>
                        <a:t>168,5</a:t>
                      </a:r>
                      <a:endParaRPr lang="en-LT" sz="18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150</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199</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3915546872"/>
                  </a:ext>
                </a:extLst>
              </a:tr>
              <a:tr h="458759">
                <a:tc vMerge="1">
                  <a:txBody>
                    <a:bodyPr/>
                    <a:lstStyle/>
                    <a:p>
                      <a:pPr marL="6350" marR="33655" indent="-6350" algn="ctr">
                        <a:lnSpc>
                          <a:spcPct val="111000"/>
                        </a:lnSpc>
                        <a:spcAft>
                          <a:spcPts val="65"/>
                        </a:spcAft>
                      </a:pPr>
                      <a:r>
                        <a:rPr lang="lt-LT" sz="1400" kern="100" cap="none" spc="0">
                          <a:solidFill>
                            <a:schemeClr val="bg1"/>
                          </a:solidFill>
                          <a:effectLst/>
                        </a:rPr>
                        <a:t> </a:t>
                      </a:r>
                      <a:endParaRPr lang="en-LT" sz="1400" kern="100" cap="none" spc="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KMI</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35,18</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b="1" kern="100" cap="none" spc="0">
                          <a:solidFill>
                            <a:schemeClr val="tx1"/>
                          </a:solidFill>
                          <a:effectLst/>
                          <a:latin typeface="Times New Roman" panose="02020603050405020304" pitchFamily="18" charset="0"/>
                          <a:cs typeface="Times New Roman" panose="02020603050405020304" pitchFamily="18" charset="0"/>
                        </a:rPr>
                        <a:t>34,4</a:t>
                      </a:r>
                      <a:endParaRPr lang="en-LT" sz="18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21</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59,4</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2941794046"/>
                  </a:ext>
                </a:extLst>
              </a:tr>
              <a:tr h="458759">
                <a:tc vMerge="1">
                  <a:txBody>
                    <a:bodyPr/>
                    <a:lstStyle/>
                    <a:p>
                      <a:pPr marL="6350" marR="33655" indent="-6350" algn="ctr">
                        <a:lnSpc>
                          <a:spcPct val="111000"/>
                        </a:lnSpc>
                        <a:spcAft>
                          <a:spcPts val="65"/>
                        </a:spcAft>
                      </a:pPr>
                      <a:r>
                        <a:rPr lang="lt-LT" sz="1400" kern="100" cap="none" spc="0">
                          <a:solidFill>
                            <a:schemeClr val="bg1"/>
                          </a:solidFill>
                          <a:effectLst/>
                        </a:rPr>
                        <a:t> </a:t>
                      </a:r>
                      <a:endParaRPr lang="en-LT" sz="1400" kern="100" cap="none" spc="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6148" marR="67008" marT="89344" marB="89344"/>
                </a:tc>
                <a:tc>
                  <a:txBody>
                    <a:bodyPr/>
                    <a:lstStyle/>
                    <a:p>
                      <a:pPr marL="6350" marR="33655" indent="-6350" algn="just">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Diabeto f-ja</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0,56</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b="1" kern="100" cap="none" spc="0" dirty="0">
                          <a:solidFill>
                            <a:schemeClr val="tx1"/>
                          </a:solidFill>
                          <a:effectLst/>
                          <a:latin typeface="Times New Roman" panose="02020603050405020304" pitchFamily="18" charset="0"/>
                          <a:cs typeface="Times New Roman" panose="02020603050405020304" pitchFamily="18" charset="0"/>
                        </a:rPr>
                        <a:t>0,43</a:t>
                      </a:r>
                      <a:endParaRPr lang="en-LT" sz="1800" b="1"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a:solidFill>
                            <a:schemeClr val="tx1"/>
                          </a:solidFill>
                          <a:effectLst/>
                          <a:latin typeface="Times New Roman" panose="02020603050405020304" pitchFamily="18" charset="0"/>
                          <a:cs typeface="Times New Roman" panose="02020603050405020304" pitchFamily="18" charset="0"/>
                        </a:rPr>
                        <a:t>0,09</a:t>
                      </a:r>
                      <a:endParaRPr lang="en-LT" sz="18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tc>
                  <a:txBody>
                    <a:bodyPr/>
                    <a:lstStyle/>
                    <a:p>
                      <a:pPr marL="6350" marR="33655" indent="-6350" algn="ctr">
                        <a:lnSpc>
                          <a:spcPct val="111000"/>
                        </a:lnSpc>
                        <a:spcAft>
                          <a:spcPts val="65"/>
                        </a:spcAft>
                      </a:pPr>
                      <a:r>
                        <a:rPr lang="lt-LT" sz="1800" kern="100" cap="none" spc="0" dirty="0">
                          <a:solidFill>
                            <a:schemeClr val="tx1"/>
                          </a:solidFill>
                          <a:effectLst/>
                          <a:latin typeface="Times New Roman" panose="02020603050405020304" pitchFamily="18" charset="0"/>
                          <a:cs typeface="Times New Roman" panose="02020603050405020304" pitchFamily="18" charset="0"/>
                        </a:rPr>
                        <a:t>2,42</a:t>
                      </a:r>
                      <a:endParaRPr lang="en-LT" sz="18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48" marR="67008" marT="89344" marB="89344"/>
                </a:tc>
                <a:extLst>
                  <a:ext uri="{0D108BD9-81ED-4DB2-BD59-A6C34878D82A}">
                    <a16:rowId xmlns:a16="http://schemas.microsoft.com/office/drawing/2014/main" val="50285571"/>
                  </a:ext>
                </a:extLst>
              </a:tr>
            </a:tbl>
          </a:graphicData>
        </a:graphic>
      </p:graphicFrame>
      <p:graphicFrame>
        <p:nvGraphicFramePr>
          <p:cNvPr id="2" name="Lentelė 1">
            <a:extLst>
              <a:ext uri="{FF2B5EF4-FFF2-40B4-BE49-F238E27FC236}">
                <a16:creationId xmlns:a16="http://schemas.microsoft.com/office/drawing/2014/main" id="{8B50735F-F6E8-8070-7224-70405F6EDFE4}"/>
              </a:ext>
            </a:extLst>
          </p:cNvPr>
          <p:cNvGraphicFramePr>
            <a:graphicFrameLocks noGrp="1"/>
          </p:cNvGraphicFramePr>
          <p:nvPr>
            <p:extLst>
              <p:ext uri="{D42A27DB-BD31-4B8C-83A1-F6EECF244321}">
                <p14:modId xmlns:p14="http://schemas.microsoft.com/office/powerpoint/2010/main" val="335505563"/>
              </p:ext>
            </p:extLst>
          </p:nvPr>
        </p:nvGraphicFramePr>
        <p:xfrm>
          <a:off x="8264653" y="1677212"/>
          <a:ext cx="3170263" cy="1774977"/>
        </p:xfrm>
        <a:graphic>
          <a:graphicData uri="http://schemas.openxmlformats.org/drawingml/2006/table">
            <a:tbl>
              <a:tblPr firstRow="1" firstCol="1" bandRow="1">
                <a:tableStyleId>{073A0DAA-6AF3-43AB-8588-CEC1D06C72B9}</a:tableStyleId>
              </a:tblPr>
              <a:tblGrid>
                <a:gridCol w="1231957">
                  <a:extLst>
                    <a:ext uri="{9D8B030D-6E8A-4147-A177-3AD203B41FA5}">
                      <a16:colId xmlns:a16="http://schemas.microsoft.com/office/drawing/2014/main" val="2836339311"/>
                    </a:ext>
                  </a:extLst>
                </a:gridCol>
                <a:gridCol w="969153">
                  <a:extLst>
                    <a:ext uri="{9D8B030D-6E8A-4147-A177-3AD203B41FA5}">
                      <a16:colId xmlns:a16="http://schemas.microsoft.com/office/drawing/2014/main" val="1036076360"/>
                    </a:ext>
                  </a:extLst>
                </a:gridCol>
                <a:gridCol w="969153">
                  <a:extLst>
                    <a:ext uri="{9D8B030D-6E8A-4147-A177-3AD203B41FA5}">
                      <a16:colId xmlns:a16="http://schemas.microsoft.com/office/drawing/2014/main" val="4268230039"/>
                    </a:ext>
                  </a:extLst>
                </a:gridCol>
              </a:tblGrid>
              <a:tr h="773453">
                <a:tc rowSpan="2">
                  <a:txBody>
                    <a:bodyPr/>
                    <a:lstStyle/>
                    <a:p>
                      <a:pPr marL="6350" marR="33655" indent="-6350" algn="ctr">
                        <a:lnSpc>
                          <a:spcPct val="111000"/>
                        </a:lnSpc>
                        <a:spcAft>
                          <a:spcPts val="65"/>
                        </a:spcAft>
                      </a:pPr>
                      <a:r>
                        <a:rPr lang="lt-LT" sz="1600" kern="100">
                          <a:effectLst/>
                        </a:rPr>
                        <a:t>Klasterio nr.</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6350" marR="33655" indent="-6350" algn="ctr">
                        <a:lnSpc>
                          <a:spcPct val="111000"/>
                        </a:lnSpc>
                        <a:spcAft>
                          <a:spcPts val="65"/>
                        </a:spcAft>
                      </a:pPr>
                      <a:r>
                        <a:rPr lang="lt-LT" sz="1600" kern="100">
                          <a:effectLst/>
                        </a:rPr>
                        <a:t>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extLst>
                  <a:ext uri="{0D108BD9-81ED-4DB2-BD59-A6C34878D82A}">
                    <a16:rowId xmlns:a16="http://schemas.microsoft.com/office/drawing/2014/main" val="1244986838"/>
                  </a:ext>
                </a:extLst>
              </a:tr>
              <a:tr h="244584">
                <a:tc vMerge="1">
                  <a:txBody>
                    <a:bodyPr/>
                    <a:lstStyle/>
                    <a:p>
                      <a:endParaRPr lang="lt-LT"/>
                    </a:p>
                  </a:txBody>
                  <a:tcPr/>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9664254"/>
                  </a:ext>
                </a:extLst>
              </a:tr>
              <a:tr h="244584">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37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103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20667059"/>
                  </a:ext>
                </a:extLst>
              </a:tr>
              <a:tr h="244584">
                <a:tc>
                  <a:txBody>
                    <a:bodyPr/>
                    <a:lstStyle/>
                    <a:p>
                      <a:pPr marL="6350" marR="33655" indent="-6350" algn="ctr">
                        <a:lnSpc>
                          <a:spcPct val="111000"/>
                        </a:lnSpc>
                        <a:spcAft>
                          <a:spcPts val="65"/>
                        </a:spcAft>
                      </a:pPr>
                      <a:r>
                        <a:rPr lang="lt-LT" sz="1600" kern="100">
                          <a:effectLst/>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256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43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86443043"/>
                  </a:ext>
                </a:extLst>
              </a:tr>
              <a:tr h="244584">
                <a:tc>
                  <a:txBody>
                    <a:bodyPr/>
                    <a:lstStyle/>
                    <a:p>
                      <a:pPr marL="6350" marR="33655" indent="-6350" algn="ctr">
                        <a:lnSpc>
                          <a:spcPct val="111000"/>
                        </a:lnSpc>
                        <a:spcAft>
                          <a:spcPts val="65"/>
                        </a:spcAft>
                      </a:pPr>
                      <a:r>
                        <a:rPr lang="lt-LT" sz="1600" kern="100">
                          <a:effectLst/>
                        </a:rPr>
                        <a:t>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185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dirty="0">
                          <a:effectLst/>
                        </a:rPr>
                        <a:t>105</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88839268"/>
                  </a:ext>
                </a:extLst>
              </a:tr>
            </a:tbl>
          </a:graphicData>
        </a:graphic>
      </p:graphicFrame>
      <p:sp>
        <p:nvSpPr>
          <p:cNvPr id="5" name="TextBox 4">
            <a:extLst>
              <a:ext uri="{FF2B5EF4-FFF2-40B4-BE49-F238E27FC236}">
                <a16:creationId xmlns:a16="http://schemas.microsoft.com/office/drawing/2014/main" id="{569384DA-BDAD-9C09-8373-BE16DBD2D483}"/>
              </a:ext>
            </a:extLst>
          </p:cNvPr>
          <p:cNvSpPr txBox="1"/>
          <p:nvPr/>
        </p:nvSpPr>
        <p:spPr>
          <a:xfrm>
            <a:off x="8079942" y="3980332"/>
            <a:ext cx="3628103" cy="684546"/>
          </a:xfrm>
          <a:prstGeom prst="rect">
            <a:avLst/>
          </a:prstGeom>
          <a:noFill/>
        </p:spPr>
        <p:txBody>
          <a:bodyPr wrap="square">
            <a:spAutoFit/>
          </a:bodyPr>
          <a:lstStyle/>
          <a:p>
            <a:pPr marL="6350" marR="33655" indent="443865" algn="just">
              <a:lnSpc>
                <a:spcPct val="111000"/>
              </a:lnSpc>
              <a:spcAft>
                <a:spcPts val="65"/>
              </a:spcAft>
            </a:pPr>
            <a:r>
              <a:rPr lang="lt-LT" sz="1800" dirty="0">
                <a:solidFill>
                  <a:srgbClr val="000000"/>
                </a:solidFill>
                <a:effectLst/>
                <a:latin typeface="Times New Roman" panose="02020603050405020304" pitchFamily="18" charset="0"/>
                <a:ea typeface="Times New Roman" panose="02020603050405020304" pitchFamily="18" charset="0"/>
              </a:rPr>
              <a:t>2 klasterį 87 proc. sudaro sveiki pacientai.</a:t>
            </a:r>
          </a:p>
        </p:txBody>
      </p:sp>
    </p:spTree>
    <p:extLst>
      <p:ext uri="{BB962C8B-B14F-4D97-AF65-F5344CB8AC3E}">
        <p14:creationId xmlns:p14="http://schemas.microsoft.com/office/powerpoint/2010/main" val="354917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276322"/>
            <a:ext cx="9053945" cy="885080"/>
          </a:xfrm>
        </p:spPr>
        <p:txBody>
          <a:bodyPr>
            <a:normAutofit/>
          </a:bodyPr>
          <a:lstStyle/>
          <a:p>
            <a:r>
              <a:rPr lang="lt-LT" sz="3600" err="1">
                <a:latin typeface="Times New Roman"/>
                <a:cs typeface="Arial"/>
              </a:rPr>
              <a:t>k</a:t>
            </a:r>
            <a:r>
              <a:rPr lang="lt-LT" sz="3600">
                <a:latin typeface="Times New Roman"/>
                <a:cs typeface="Arial"/>
              </a:rPr>
              <a:t> – vidurkių algoritmas</a:t>
            </a:r>
            <a:endParaRPr lang="en-US" sz="3600">
              <a:latin typeface="Times New Roman"/>
            </a:endParaRPr>
          </a:p>
        </p:txBody>
      </p:sp>
      <p:sp>
        <p:nvSpPr>
          <p:cNvPr id="3" name="Text Placeholder 2"/>
          <p:cNvSpPr>
            <a:spLocks noGrp="1"/>
          </p:cNvSpPr>
          <p:nvPr>
            <p:ph type="body" sz="quarter" idx="12"/>
          </p:nvPr>
        </p:nvSpPr>
        <p:spPr>
          <a:xfrm>
            <a:off x="732059" y="1073553"/>
            <a:ext cx="5363941" cy="3063603"/>
          </a:xfrm>
        </p:spPr>
        <p:txBody>
          <a:bodyPr vert="horz" lIns="91440" tIns="45720" rIns="91440" bIns="45720" rtlCol="0" anchor="t">
            <a:normAutofit/>
          </a:bodyPr>
          <a:lstStyle/>
          <a:p>
            <a:pPr algn="just"/>
            <a:r>
              <a:rPr lang="lt-LT" sz="2400" b="1">
                <a:solidFill>
                  <a:schemeClr val="accent2">
                    <a:lumMod val="10000"/>
                  </a:schemeClr>
                </a:solidFill>
                <a:latin typeface="Times New Roman"/>
              </a:rPr>
              <a:t>Klasterizavimas sumažintos dimensijos duomenims </a:t>
            </a:r>
            <a:endParaRPr lang="lt-LT">
              <a:solidFill>
                <a:schemeClr val="accent2">
                  <a:lumMod val="10000"/>
                </a:schemeClr>
              </a:solidFill>
              <a:latin typeface="Times New Roman"/>
            </a:endParaRPr>
          </a:p>
          <a:p>
            <a:pPr algn="just">
              <a:lnSpc>
                <a:spcPct val="100000"/>
              </a:lnSpc>
            </a:pPr>
            <a:r>
              <a:rPr lang="lt-LT" sz="1800">
                <a:solidFill>
                  <a:srgbClr val="000000"/>
                </a:solidFill>
                <a:effectLst/>
                <a:latin typeface="Times New Roman" panose="02020603050405020304" pitchFamily="18" charset="0"/>
                <a:ea typeface="Times New Roman" panose="02020603050405020304" pitchFamily="18" charset="0"/>
              </a:rPr>
              <a:t>Naudojant MDS dimensijos mažinimo algoritmą, matome, jog klasteriai gerai atsiskiria, tačiau R2, kuris parodo kaip tiksliai atsiskiria klasteriai yra nedidelis – 45,6%. Didėjant klasterių skaičiui, didėja ir tikslumas, tačiau lyginant su prieš tai gautais rezultatais – nėra gerai.</a:t>
            </a:r>
          </a:p>
          <a:p>
            <a:pPr algn="just"/>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E4989B3-663D-3B20-A286-135B6892611D}"/>
                  </a:ext>
                </a:extLst>
              </p:cNvPr>
              <p:cNvSpPr txBox="1"/>
              <p:nvPr/>
            </p:nvSpPr>
            <p:spPr>
              <a:xfrm>
                <a:off x="619202" y="5059929"/>
                <a:ext cx="5848080" cy="1056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350" marR="33655" indent="-6350" algn="just">
                  <a:lnSpc>
                    <a:spcPct val="111000"/>
                  </a:lnSpc>
                  <a:spcBef>
                    <a:spcPts val="200"/>
                  </a:spcBef>
                </a:pPr>
                <a:r>
                  <a:rPr lang="lt-LT" sz="1800" b="1" i="1">
                    <a:solidFill>
                      <a:srgbClr val="000000"/>
                    </a:solidFill>
                    <a:effectLst/>
                    <a:latin typeface="Times New Roman" panose="02020603050405020304" pitchFamily="18" charset="0"/>
                    <a:ea typeface="Yu Gothic Light" panose="020B0300000000000000" pitchFamily="34" charset="-128"/>
                    <a:cs typeface="Times New Roman" panose="02020603050405020304" pitchFamily="18" charset="0"/>
                  </a:rPr>
                  <a:t>Empirinis skaičiavimas </a:t>
                </a:r>
                <a:endParaRPr lang="en-LT" sz="1800" b="1" i="1">
                  <a:solidFill>
                    <a:srgbClr val="000000"/>
                  </a:solidFill>
                  <a:effectLst/>
                  <a:latin typeface="Times New Roman" panose="02020603050405020304" pitchFamily="18" charset="0"/>
                  <a:ea typeface="Yu Gothic Light" panose="020B0300000000000000" pitchFamily="34" charset="-128"/>
                  <a:cs typeface="Times New Roman" panose="02020603050405020304" pitchFamily="18" charset="0"/>
                </a:endParaRPr>
              </a:p>
              <a:p>
                <a:pPr marL="6350" marR="33655" indent="-6350" algn="just">
                  <a:lnSpc>
                    <a:spcPct val="111000"/>
                  </a:lnSpc>
                  <a:spcAft>
                    <a:spcPts val="65"/>
                  </a:spcAft>
                </a:pPr>
                <a:r>
                  <a:rPr lang="lt-LT" sz="1800">
                    <a:solidFill>
                      <a:srgbClr val="000000"/>
                    </a:solidFill>
                    <a:effectLst/>
                    <a:latin typeface="Times New Roman" panose="02020603050405020304" pitchFamily="18" charset="0"/>
                    <a:ea typeface="Times New Roman" panose="02020603050405020304" pitchFamily="18" charset="0"/>
                  </a:rPr>
                  <a:t>Pritaikę formulę gauname: </a:t>
                </a:r>
                <a14:m>
                  <m:oMath xmlns:m="http://schemas.openxmlformats.org/officeDocument/2006/math">
                    <m:rad>
                      <m:radPr>
                        <m:degHide m:val="on"/>
                        <m:ctrlPr>
                          <a:rPr lang="en-LT" sz="1800" i="1">
                            <a:solidFill>
                              <a:srgbClr val="000000"/>
                            </a:solidFill>
                            <a:effectLst/>
                            <a:latin typeface="Cambria Math" panose="02040503050406030204" pitchFamily="18" charset="0"/>
                            <a:ea typeface="Times New Roman" panose="02020603050405020304" pitchFamily="18" charset="0"/>
                          </a:rPr>
                        </m:ctrlPr>
                      </m:radPr>
                      <m:deg/>
                      <m:e>
                        <m:r>
                          <a:rPr lang="lt-LT" sz="1800" i="1">
                            <a:solidFill>
                              <a:srgbClr val="000000"/>
                            </a:solidFill>
                            <a:effectLst/>
                            <a:latin typeface="Cambria Math" panose="02040503050406030204" pitchFamily="18" charset="0"/>
                            <a:ea typeface="Times New Roman" panose="02020603050405020304" pitchFamily="18" charset="0"/>
                          </a:rPr>
                          <m:t>2/2</m:t>
                        </m:r>
                      </m:e>
                    </m:rad>
                    <m:r>
                      <a:rPr lang="lt-LT" sz="1800" i="1">
                        <a:solidFill>
                          <a:srgbClr val="000000"/>
                        </a:solidFill>
                        <a:effectLst/>
                        <a:latin typeface="Cambria Math" panose="02040503050406030204" pitchFamily="18" charset="0"/>
                        <a:ea typeface="Times New Roman" panose="02020603050405020304" pitchFamily="18" charset="0"/>
                      </a:rPr>
                      <m:t>=1</m:t>
                    </m:r>
                  </m:oMath>
                </a14:m>
                <a:r>
                  <a:rPr lang="lt-LT" sz="1800">
                    <a:solidFill>
                      <a:srgbClr val="000000"/>
                    </a:solidFill>
                    <a:effectLst/>
                    <a:latin typeface="Times New Roman" panose="02020603050405020304" pitchFamily="18" charset="0"/>
                    <a:ea typeface="Times New Roman" panose="02020603050405020304" pitchFamily="18" charset="0"/>
                  </a:rPr>
                  <a:t>, vadinasi optimalus klasterių skaičius – </a:t>
                </a:r>
                <a:r>
                  <a:rPr lang="en-US" sz="1800">
                    <a:solidFill>
                      <a:srgbClr val="000000"/>
                    </a:solidFill>
                    <a:effectLst/>
                    <a:latin typeface="Times New Roman" panose="02020603050405020304" pitchFamily="18" charset="0"/>
                    <a:ea typeface="Times New Roman" panose="02020603050405020304" pitchFamily="18" charset="0"/>
                  </a:rPr>
                  <a:t>1.</a:t>
                </a:r>
                <a:endParaRPr lang="en-LT" sz="1800">
                  <a:solidFill>
                    <a:srgbClr val="000000"/>
                  </a:solidFill>
                  <a:effectLst/>
                  <a:latin typeface="Times New Roman" panose="02020603050405020304" pitchFamily="18" charset="0"/>
                  <a:ea typeface="Times New Roman" panose="02020603050405020304" pitchFamily="18" charset="0"/>
                </a:endParaRPr>
              </a:p>
            </p:txBody>
          </p:sp>
        </mc:Choice>
        <mc:Fallback>
          <p:sp>
            <p:nvSpPr>
              <p:cNvPr id="6" name="TextBox 5">
                <a:extLst>
                  <a:ext uri="{FF2B5EF4-FFF2-40B4-BE49-F238E27FC236}">
                    <a16:creationId xmlns:a16="http://schemas.microsoft.com/office/drawing/2014/main" id="{7E4989B3-663D-3B20-A286-135B6892611D}"/>
                  </a:ext>
                </a:extLst>
              </p:cNvPr>
              <p:cNvSpPr txBox="1">
                <a:spLocks noRot="1" noChangeAspect="1" noMove="1" noResize="1" noEditPoints="1" noAdjustHandles="1" noChangeArrowheads="1" noChangeShapeType="1" noTextEdit="1"/>
              </p:cNvSpPr>
              <p:nvPr/>
            </p:nvSpPr>
            <p:spPr>
              <a:xfrm>
                <a:off x="619202" y="5059929"/>
                <a:ext cx="5848080" cy="1056764"/>
              </a:xfrm>
              <a:prstGeom prst="rect">
                <a:avLst/>
              </a:prstGeom>
              <a:blipFill>
                <a:blip r:embed="rId2"/>
                <a:stretch>
                  <a:fillRect l="-938" t="-2312" r="-313" b="-8671"/>
                </a:stretch>
              </a:blipFill>
            </p:spPr>
            <p:txBody>
              <a:bodyPr/>
              <a:lstStyle/>
              <a:p>
                <a:r>
                  <a:rPr lang="lt-LT">
                    <a:noFill/>
                  </a:rPr>
                  <a:t> </a:t>
                </a:r>
              </a:p>
            </p:txBody>
          </p:sp>
        </mc:Fallback>
      </mc:AlternateContent>
      <p:pic>
        <p:nvPicPr>
          <p:cNvPr id="8" name="Paveikslėlis 7" descr="Scatter chart&#10;&#10;Description automatically generated">
            <a:extLst>
              <a:ext uri="{FF2B5EF4-FFF2-40B4-BE49-F238E27FC236}">
                <a16:creationId xmlns:a16="http://schemas.microsoft.com/office/drawing/2014/main" id="{7C8769FB-8CCC-409E-21DB-2D4A8D4AD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526" y="1130645"/>
            <a:ext cx="5407270" cy="5031114"/>
          </a:xfrm>
          <a:prstGeom prst="rect">
            <a:avLst/>
          </a:prstGeom>
        </p:spPr>
      </p:pic>
      <p:graphicFrame>
        <p:nvGraphicFramePr>
          <p:cNvPr id="9" name="Lentelė 8">
            <a:extLst>
              <a:ext uri="{FF2B5EF4-FFF2-40B4-BE49-F238E27FC236}">
                <a16:creationId xmlns:a16="http://schemas.microsoft.com/office/drawing/2014/main" id="{9A43E290-CD60-9209-30B7-55FAA88E1B85}"/>
              </a:ext>
            </a:extLst>
          </p:cNvPr>
          <p:cNvGraphicFramePr>
            <a:graphicFrameLocks noGrp="1"/>
          </p:cNvGraphicFramePr>
          <p:nvPr>
            <p:extLst>
              <p:ext uri="{D42A27DB-BD31-4B8C-83A1-F6EECF244321}">
                <p14:modId xmlns:p14="http://schemas.microsoft.com/office/powerpoint/2010/main" val="3948526640"/>
              </p:ext>
            </p:extLst>
          </p:nvPr>
        </p:nvGraphicFramePr>
        <p:xfrm>
          <a:off x="732059" y="3646202"/>
          <a:ext cx="5622367" cy="1293179"/>
        </p:xfrm>
        <a:graphic>
          <a:graphicData uri="http://schemas.openxmlformats.org/drawingml/2006/table">
            <a:tbl>
              <a:tblPr firstRow="1" firstCol="1" bandRow="1">
                <a:tableStyleId>{793D81CF-94F2-401A-BA57-92F5A7B2D0C5}</a:tableStyleId>
              </a:tblPr>
              <a:tblGrid>
                <a:gridCol w="1133022">
                  <a:extLst>
                    <a:ext uri="{9D8B030D-6E8A-4147-A177-3AD203B41FA5}">
                      <a16:colId xmlns:a16="http://schemas.microsoft.com/office/drawing/2014/main" val="1633425385"/>
                    </a:ext>
                  </a:extLst>
                </a:gridCol>
                <a:gridCol w="1123390">
                  <a:extLst>
                    <a:ext uri="{9D8B030D-6E8A-4147-A177-3AD203B41FA5}">
                      <a16:colId xmlns:a16="http://schemas.microsoft.com/office/drawing/2014/main" val="1065891444"/>
                    </a:ext>
                  </a:extLst>
                </a:gridCol>
                <a:gridCol w="1117971">
                  <a:extLst>
                    <a:ext uri="{9D8B030D-6E8A-4147-A177-3AD203B41FA5}">
                      <a16:colId xmlns:a16="http://schemas.microsoft.com/office/drawing/2014/main" val="3406024989"/>
                    </a:ext>
                  </a:extLst>
                </a:gridCol>
                <a:gridCol w="1123992">
                  <a:extLst>
                    <a:ext uri="{9D8B030D-6E8A-4147-A177-3AD203B41FA5}">
                      <a16:colId xmlns:a16="http://schemas.microsoft.com/office/drawing/2014/main" val="2018401935"/>
                    </a:ext>
                  </a:extLst>
                </a:gridCol>
                <a:gridCol w="1123992">
                  <a:extLst>
                    <a:ext uri="{9D8B030D-6E8A-4147-A177-3AD203B41FA5}">
                      <a16:colId xmlns:a16="http://schemas.microsoft.com/office/drawing/2014/main" val="2012141658"/>
                    </a:ext>
                  </a:extLst>
                </a:gridCol>
              </a:tblGrid>
              <a:tr h="189416">
                <a:tc>
                  <a:txBody>
                    <a:bodyPr/>
                    <a:lstStyle/>
                    <a:p>
                      <a:pPr marL="6350" marR="33655" indent="-6350" algn="just">
                        <a:lnSpc>
                          <a:spcPct val="111000"/>
                        </a:lnSpc>
                        <a:spcAft>
                          <a:spcPts val="65"/>
                        </a:spcAft>
                      </a:pPr>
                      <a:r>
                        <a:rPr lang="lt-LT" sz="1600" kern="100" dirty="0">
                          <a:effectLst/>
                          <a:latin typeface="Times New Roman" panose="02020603050405020304" pitchFamily="18" charset="0"/>
                          <a:cs typeface="Times New Roman" panose="02020603050405020304" pitchFamily="18" charset="0"/>
                        </a:rPr>
                        <a:t> </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k= 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k = 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k = 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k = 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68688233"/>
                  </a:ext>
                </a:extLst>
              </a:tr>
              <a:tr h="598481">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Klasterių dydžiai</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600" kern="100" dirty="0">
                          <a:solidFill>
                            <a:schemeClr val="dk1"/>
                          </a:solidFill>
                          <a:effectLst/>
                          <a:latin typeface="Times New Roman" panose="02020603050405020304" pitchFamily="18" charset="0"/>
                          <a:ea typeface="+mn-ea"/>
                          <a:cs typeface="Times New Roman" panose="02020603050405020304" pitchFamily="18" charset="0"/>
                        </a:rPr>
                        <a:t>35%, 65%</a:t>
                      </a:r>
                      <a:endParaRPr lang="en-LT" sz="16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dirty="0">
                          <a:effectLst/>
                          <a:latin typeface="Times New Roman" panose="02020603050405020304" pitchFamily="18" charset="0"/>
                          <a:cs typeface="Times New Roman" panose="02020603050405020304" pitchFamily="18" charset="0"/>
                        </a:rPr>
                        <a:t>32%, 43%, 25% </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dirty="0">
                          <a:effectLst/>
                          <a:latin typeface="Times New Roman" panose="02020603050405020304" pitchFamily="18" charset="0"/>
                          <a:cs typeface="Times New Roman" panose="02020603050405020304" pitchFamily="18" charset="0"/>
                        </a:rPr>
                        <a:t>25%, 38%, 15%, 22% </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dirty="0">
                          <a:effectLst/>
                          <a:latin typeface="Times New Roman" panose="02020603050405020304" pitchFamily="18" charset="0"/>
                          <a:cs typeface="Times New Roman" panose="02020603050405020304" pitchFamily="18" charset="0"/>
                        </a:rPr>
                        <a:t>33%, 13%, 12%, 22%, 20% </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10965264"/>
                  </a:ext>
                </a:extLst>
              </a:tr>
              <a:tr h="189416">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R</a:t>
                      </a:r>
                      <a:r>
                        <a:rPr lang="lt-LT" sz="1600" kern="100" baseline="30000">
                          <a:effectLst/>
                          <a:latin typeface="Times New Roman" panose="02020603050405020304" pitchFamily="18" charset="0"/>
                          <a:cs typeface="Times New Roman" panose="02020603050405020304" pitchFamily="18" charset="0"/>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45,6%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64%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71,6%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dirty="0">
                          <a:effectLst/>
                          <a:latin typeface="Times New Roman" panose="02020603050405020304" pitchFamily="18" charset="0"/>
                          <a:cs typeface="Times New Roman" panose="02020603050405020304" pitchFamily="18" charset="0"/>
                        </a:rPr>
                        <a:t>77,4%</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0768525"/>
                  </a:ext>
                </a:extLst>
              </a:tr>
            </a:tbl>
          </a:graphicData>
        </a:graphic>
      </p:graphicFrame>
    </p:spTree>
    <p:extLst>
      <p:ext uri="{BB962C8B-B14F-4D97-AF65-F5344CB8AC3E}">
        <p14:creationId xmlns:p14="http://schemas.microsoft.com/office/powerpoint/2010/main" val="280599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2CAC274-FD8B-FBD7-F7F5-DBB3B0BE4ABE}"/>
              </a:ext>
            </a:extLst>
          </p:cNvPr>
          <p:cNvGraphicFramePr>
            <a:graphicFrameLocks noGrp="1"/>
          </p:cNvGraphicFramePr>
          <p:nvPr>
            <p:extLst>
              <p:ext uri="{D42A27DB-BD31-4B8C-83A1-F6EECF244321}">
                <p14:modId xmlns:p14="http://schemas.microsoft.com/office/powerpoint/2010/main" val="3897456277"/>
              </p:ext>
            </p:extLst>
          </p:nvPr>
        </p:nvGraphicFramePr>
        <p:xfrm>
          <a:off x="948900" y="1314804"/>
          <a:ext cx="8169343" cy="2104630"/>
        </p:xfrm>
        <a:graphic>
          <a:graphicData uri="http://schemas.openxmlformats.org/drawingml/2006/table">
            <a:tbl>
              <a:tblPr firstRow="1" firstCol="1" bandRow="1">
                <a:tableStyleId>{073A0DAA-6AF3-43AB-8588-CEC1D06C72B9}</a:tableStyleId>
              </a:tblPr>
              <a:tblGrid>
                <a:gridCol w="1360247">
                  <a:extLst>
                    <a:ext uri="{9D8B030D-6E8A-4147-A177-3AD203B41FA5}">
                      <a16:colId xmlns:a16="http://schemas.microsoft.com/office/drawing/2014/main" val="955710247"/>
                    </a:ext>
                  </a:extLst>
                </a:gridCol>
                <a:gridCol w="1360247">
                  <a:extLst>
                    <a:ext uri="{9D8B030D-6E8A-4147-A177-3AD203B41FA5}">
                      <a16:colId xmlns:a16="http://schemas.microsoft.com/office/drawing/2014/main" val="2191949184"/>
                    </a:ext>
                  </a:extLst>
                </a:gridCol>
                <a:gridCol w="1358500">
                  <a:extLst>
                    <a:ext uri="{9D8B030D-6E8A-4147-A177-3AD203B41FA5}">
                      <a16:colId xmlns:a16="http://schemas.microsoft.com/office/drawing/2014/main" val="958730809"/>
                    </a:ext>
                  </a:extLst>
                </a:gridCol>
                <a:gridCol w="1359373">
                  <a:extLst>
                    <a:ext uri="{9D8B030D-6E8A-4147-A177-3AD203B41FA5}">
                      <a16:colId xmlns:a16="http://schemas.microsoft.com/office/drawing/2014/main" val="2477627727"/>
                    </a:ext>
                  </a:extLst>
                </a:gridCol>
                <a:gridCol w="1365488">
                  <a:extLst>
                    <a:ext uri="{9D8B030D-6E8A-4147-A177-3AD203B41FA5}">
                      <a16:colId xmlns:a16="http://schemas.microsoft.com/office/drawing/2014/main" val="2761378437"/>
                    </a:ext>
                  </a:extLst>
                </a:gridCol>
                <a:gridCol w="1365488">
                  <a:extLst>
                    <a:ext uri="{9D8B030D-6E8A-4147-A177-3AD203B41FA5}">
                      <a16:colId xmlns:a16="http://schemas.microsoft.com/office/drawing/2014/main" val="3100804522"/>
                    </a:ext>
                  </a:extLst>
                </a:gridCol>
              </a:tblGrid>
              <a:tr h="420926">
                <a:tc>
                  <a:txBody>
                    <a:bodyPr/>
                    <a:lstStyle/>
                    <a:p>
                      <a:pPr marL="6350" marR="33655" indent="-6350" algn="just">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 </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 </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Vidurkis</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Mediana</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Min</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Max</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2534317"/>
                  </a:ext>
                </a:extLst>
              </a:tr>
              <a:tr h="420926">
                <a:tc rowSpan="2">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1</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MDS1</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0,3</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b="1" kern="100">
                          <a:effectLst/>
                          <a:latin typeface="Times New Roman" panose="02020603050405020304" pitchFamily="18" charset="0"/>
                          <a:ea typeface="Tahoma" panose="020B0604030504040204" pitchFamily="34" charset="0"/>
                          <a:cs typeface="Times New Roman" panose="02020603050405020304" pitchFamily="18" charset="0"/>
                        </a:rPr>
                        <a:t>0,29</a:t>
                      </a:r>
                      <a:endParaRPr lang="en-LT" sz="1600" b="1"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0,3</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0,74</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912641"/>
                  </a:ext>
                </a:extLst>
              </a:tr>
              <a:tr h="420926">
                <a:tc vMerge="1">
                  <a:txBody>
                    <a:bodyPr/>
                    <a:lstStyle/>
                    <a:p>
                      <a:endParaRPr lang="en-LT"/>
                    </a:p>
                  </a:txBody>
                  <a:tcPr/>
                </a:tc>
                <a:tc>
                  <a:txBody>
                    <a:bodyPr/>
                    <a:lstStyle/>
                    <a:p>
                      <a:pPr marL="6350" marR="33655" indent="-6350" algn="just">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MDS2</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-0,02</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-0,03</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-0,3</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0,59</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876743"/>
                  </a:ext>
                </a:extLst>
              </a:tr>
              <a:tr h="420926">
                <a:tc rowSpan="2">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2</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MDS1</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-0,16</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-0,18</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-0,44</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0,08</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5246700"/>
                  </a:ext>
                </a:extLst>
              </a:tr>
              <a:tr h="420926">
                <a:tc vMerge="1">
                  <a:txBody>
                    <a:bodyPr/>
                    <a:lstStyle/>
                    <a:p>
                      <a:endParaRPr lang="en-LT"/>
                    </a:p>
                  </a:txBody>
                  <a:tcPr/>
                </a:tc>
                <a:tc>
                  <a:txBody>
                    <a:bodyPr/>
                    <a:lstStyle/>
                    <a:p>
                      <a:pPr marL="6350" marR="33655" indent="-6350" algn="just">
                        <a:lnSpc>
                          <a:spcPct val="111000"/>
                        </a:lnSpc>
                        <a:spcAft>
                          <a:spcPts val="65"/>
                        </a:spcAft>
                      </a:pPr>
                      <a:r>
                        <a:rPr lang="lt-LT" sz="1600" kern="100" dirty="0">
                          <a:effectLst/>
                          <a:latin typeface="Times New Roman" panose="02020603050405020304" pitchFamily="18" charset="0"/>
                          <a:ea typeface="Tahoma" panose="020B0604030504040204" pitchFamily="34" charset="0"/>
                          <a:cs typeface="Times New Roman" panose="02020603050405020304" pitchFamily="18" charset="0"/>
                        </a:rPr>
                        <a:t>MDS2</a:t>
                      </a:r>
                      <a:endParaRPr lang="en-LT" sz="1600" kern="1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0,01</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b="1" kern="100">
                          <a:effectLst/>
                          <a:latin typeface="Times New Roman" panose="02020603050405020304" pitchFamily="18" charset="0"/>
                          <a:ea typeface="Tahoma" panose="020B0604030504040204" pitchFamily="34" charset="0"/>
                          <a:cs typeface="Times New Roman" panose="02020603050405020304" pitchFamily="18" charset="0"/>
                        </a:rPr>
                        <a:t>-0,01</a:t>
                      </a:r>
                      <a:endParaRPr lang="en-LT" sz="1600" b="1"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ea typeface="Tahoma" panose="020B0604030504040204" pitchFamily="34" charset="0"/>
                          <a:cs typeface="Times New Roman" panose="02020603050405020304" pitchFamily="18" charset="0"/>
                        </a:rPr>
                        <a:t>-0,43</a:t>
                      </a:r>
                      <a:endParaRPr lang="en-LT" sz="1600" kern="10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dirty="0">
                          <a:effectLst/>
                          <a:latin typeface="Times New Roman" panose="02020603050405020304" pitchFamily="18" charset="0"/>
                          <a:ea typeface="Tahoma" panose="020B0604030504040204" pitchFamily="34" charset="0"/>
                          <a:cs typeface="Times New Roman" panose="02020603050405020304" pitchFamily="18" charset="0"/>
                        </a:rPr>
                        <a:t>0,88</a:t>
                      </a:r>
                      <a:endParaRPr lang="en-LT" sz="1600" kern="1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6437967"/>
                  </a:ext>
                </a:extLst>
              </a:tr>
            </a:tbl>
          </a:graphicData>
        </a:graphic>
      </p:graphicFrame>
      <p:graphicFrame>
        <p:nvGraphicFramePr>
          <p:cNvPr id="5" name="Table 4">
            <a:extLst>
              <a:ext uri="{FF2B5EF4-FFF2-40B4-BE49-F238E27FC236}">
                <a16:creationId xmlns:a16="http://schemas.microsoft.com/office/drawing/2014/main" id="{49B779A9-76B6-73BF-79CB-CB562FAD972C}"/>
              </a:ext>
            </a:extLst>
          </p:cNvPr>
          <p:cNvGraphicFramePr>
            <a:graphicFrameLocks noGrp="1"/>
          </p:cNvGraphicFramePr>
          <p:nvPr>
            <p:extLst>
              <p:ext uri="{D42A27DB-BD31-4B8C-83A1-F6EECF244321}">
                <p14:modId xmlns:p14="http://schemas.microsoft.com/office/powerpoint/2010/main" val="3087995501"/>
              </p:ext>
            </p:extLst>
          </p:nvPr>
        </p:nvGraphicFramePr>
        <p:xfrm>
          <a:off x="948900" y="4102987"/>
          <a:ext cx="4769319" cy="1744021"/>
        </p:xfrm>
        <a:graphic>
          <a:graphicData uri="http://schemas.openxmlformats.org/drawingml/2006/table">
            <a:tbl>
              <a:tblPr firstRow="1" firstCol="1" bandRow="1">
                <a:tableStyleId>{073A0DAA-6AF3-43AB-8588-CEC1D06C72B9}</a:tableStyleId>
              </a:tblPr>
              <a:tblGrid>
                <a:gridCol w="1853347">
                  <a:extLst>
                    <a:ext uri="{9D8B030D-6E8A-4147-A177-3AD203B41FA5}">
                      <a16:colId xmlns:a16="http://schemas.microsoft.com/office/drawing/2014/main" val="3625371228"/>
                    </a:ext>
                  </a:extLst>
                </a:gridCol>
                <a:gridCol w="1457986">
                  <a:extLst>
                    <a:ext uri="{9D8B030D-6E8A-4147-A177-3AD203B41FA5}">
                      <a16:colId xmlns:a16="http://schemas.microsoft.com/office/drawing/2014/main" val="1026892979"/>
                    </a:ext>
                  </a:extLst>
                </a:gridCol>
                <a:gridCol w="1457986">
                  <a:extLst>
                    <a:ext uri="{9D8B030D-6E8A-4147-A177-3AD203B41FA5}">
                      <a16:colId xmlns:a16="http://schemas.microsoft.com/office/drawing/2014/main" val="119715513"/>
                    </a:ext>
                  </a:extLst>
                </a:gridCol>
              </a:tblGrid>
              <a:tr h="894835">
                <a:tc rowSpan="2">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Klasterio nr.</a:t>
                      </a:r>
                      <a:endParaRPr lang="en-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Klasių klasterizavimas</a:t>
                      </a:r>
                      <a:endParaRPr lang="en-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LT"/>
                    </a:p>
                  </a:txBody>
                  <a:tcPr/>
                </a:tc>
                <a:extLst>
                  <a:ext uri="{0D108BD9-81ED-4DB2-BD59-A6C34878D82A}">
                    <a16:rowId xmlns:a16="http://schemas.microsoft.com/office/drawing/2014/main" val="935669598"/>
                  </a:ext>
                </a:extLst>
              </a:tr>
              <a:tr h="283062">
                <a:tc vMerge="1">
                  <a:txBody>
                    <a:bodyPr/>
                    <a:lstStyle/>
                    <a:p>
                      <a:endParaRPr lang="en-LT"/>
                    </a:p>
                  </a:txBody>
                  <a:tcPr/>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0</a:t>
                      </a:r>
                      <a:endParaRPr lang="en-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en-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08169785"/>
                  </a:ext>
                </a:extLst>
              </a:tr>
              <a:tr h="283062">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en-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120</a:t>
                      </a:r>
                      <a:endParaRPr lang="en-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133</a:t>
                      </a:r>
                      <a:endParaRPr lang="en-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8145814"/>
                  </a:ext>
                </a:extLst>
              </a:tr>
              <a:tr h="283062">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a:t>
                      </a:r>
                      <a:endParaRPr lang="en-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358</a:t>
                      </a:r>
                      <a:endParaRPr lang="en-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118</a:t>
                      </a:r>
                      <a:endParaRPr lang="en-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38081639"/>
                  </a:ext>
                </a:extLst>
              </a:tr>
            </a:tbl>
          </a:graphicData>
        </a:graphic>
      </p:graphicFrame>
      <p:sp>
        <p:nvSpPr>
          <p:cNvPr id="6" name="TextBox 5">
            <a:extLst>
              <a:ext uri="{FF2B5EF4-FFF2-40B4-BE49-F238E27FC236}">
                <a16:creationId xmlns:a16="http://schemas.microsoft.com/office/drawing/2014/main" id="{BD6F1D52-6D9B-D7EF-E7FA-A9A2F4DF7B29}"/>
              </a:ext>
            </a:extLst>
          </p:cNvPr>
          <p:cNvSpPr txBox="1"/>
          <p:nvPr/>
        </p:nvSpPr>
        <p:spPr>
          <a:xfrm>
            <a:off x="6096000" y="4102987"/>
            <a:ext cx="3903406" cy="1323439"/>
          </a:xfrm>
          <a:prstGeom prst="rect">
            <a:avLst/>
          </a:prstGeom>
          <a:noFill/>
        </p:spPr>
        <p:txBody>
          <a:bodyPr wrap="square" rtlCol="0">
            <a:spAutoFit/>
          </a:bodyPr>
          <a:lstStyle/>
          <a:p>
            <a:r>
              <a:rPr lang="en-US" sz="2000" kern="0" dirty="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Iš</a:t>
            </a:r>
            <a:r>
              <a:rPr lang="en-US" sz="2000" kern="0" dirty="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0" dirty="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lentelės</a:t>
            </a:r>
            <a:r>
              <a:rPr lang="en-US" sz="2000" kern="0" dirty="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0" dirty="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matome</a:t>
            </a:r>
            <a:r>
              <a:rPr lang="en-US" sz="2000" kern="0" dirty="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jog 75 proc. </a:t>
            </a:r>
            <a:r>
              <a:rPr lang="en-US" sz="2000" kern="0" dirty="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sveikų</a:t>
            </a:r>
            <a:r>
              <a:rPr lang="en-US" sz="2000" kern="0" dirty="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0" dirty="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pacientų</a:t>
            </a:r>
            <a:r>
              <a:rPr lang="en-US" sz="2000" kern="0" dirty="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0" dirty="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grupavosi</a:t>
            </a:r>
            <a:r>
              <a:rPr lang="en-US" sz="2000" kern="0" dirty="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2 </a:t>
            </a:r>
            <a:r>
              <a:rPr lang="en-US" sz="2000" kern="0" dirty="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klasteryje</a:t>
            </a:r>
            <a:r>
              <a:rPr lang="en-US" sz="2000" kern="0" dirty="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0" dirty="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ir</a:t>
            </a:r>
            <a:r>
              <a:rPr lang="en-US" sz="2000" kern="0" dirty="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0" dirty="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apie</a:t>
            </a:r>
            <a:r>
              <a:rPr lang="en-US" sz="2000" kern="0" dirty="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53 proc. </a:t>
            </a:r>
            <a:r>
              <a:rPr lang="en-US" sz="2000" kern="0" dirty="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sergančių</a:t>
            </a:r>
            <a:r>
              <a:rPr lang="en-US" sz="2000" kern="0" dirty="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1</a:t>
            </a:r>
            <a:r>
              <a:rPr lang="en-LT" sz="2000" dirty="0">
                <a:solidFill>
                  <a:srgbClr val="0C0006"/>
                </a:solidFill>
                <a:effectLst/>
                <a:latin typeface="Times New Roman" panose="02020603050405020304" pitchFamily="18" charset="0"/>
                <a:cs typeface="Times New Roman" panose="02020603050405020304" pitchFamily="18" charset="0"/>
              </a:rPr>
              <a:t> </a:t>
            </a:r>
            <a:r>
              <a:rPr lang="lt-LT" sz="2000" dirty="0">
                <a:solidFill>
                  <a:srgbClr val="0C0006"/>
                </a:solidFill>
                <a:effectLst/>
                <a:latin typeface="Times New Roman" panose="02020603050405020304" pitchFamily="18" charset="0"/>
                <a:cs typeface="Times New Roman" panose="02020603050405020304" pitchFamily="18" charset="0"/>
              </a:rPr>
              <a:t>klasteryje.</a:t>
            </a:r>
            <a:endParaRPr lang="en-LT" sz="2000" dirty="0">
              <a:solidFill>
                <a:srgbClr val="0C000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8438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lt-LT" sz="3600" dirty="0">
                <a:latin typeface="Times New Roman"/>
                <a:cs typeface="Arial"/>
              </a:rPr>
              <a:t>k – vidurkių algoritmas</a:t>
            </a:r>
            <a:endParaRPr lang="en-US" sz="3600" dirty="0">
              <a:latin typeface="Times New Roman"/>
            </a:endParaRPr>
          </a:p>
        </p:txBody>
      </p:sp>
      <p:sp>
        <p:nvSpPr>
          <p:cNvPr id="3" name="Text Placeholder 2"/>
          <p:cNvSpPr>
            <a:spLocks noGrp="1"/>
          </p:cNvSpPr>
          <p:nvPr>
            <p:ph type="body" sz="quarter" idx="12"/>
          </p:nvPr>
        </p:nvSpPr>
        <p:spPr>
          <a:xfrm>
            <a:off x="764931" y="1325446"/>
            <a:ext cx="10328829" cy="814954"/>
          </a:xfrm>
        </p:spPr>
        <p:txBody>
          <a:bodyPr vert="horz" lIns="91440" tIns="45720" rIns="91440" bIns="45720" rtlCol="0" anchor="t">
            <a:normAutofit/>
          </a:bodyPr>
          <a:lstStyle/>
          <a:p>
            <a:pPr algn="just"/>
            <a:r>
              <a:rPr lang="lt-LT">
                <a:solidFill>
                  <a:schemeClr val="accent2">
                    <a:lumMod val="10000"/>
                  </a:schemeClr>
                </a:solidFill>
                <a:latin typeface="Times New Roman"/>
              </a:rPr>
              <a:t>Iš alkūnės grafiko matome, jog minimalus klasterių skaičius yra 3, o iš vidutinio silueto metodo grafiko – 2.</a:t>
            </a: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8" name="Paveikslėlis 7">
            <a:extLst>
              <a:ext uri="{FF2B5EF4-FFF2-40B4-BE49-F238E27FC236}">
                <a16:creationId xmlns:a16="http://schemas.microsoft.com/office/drawing/2014/main" id="{75226BDC-9757-BCC1-50AA-B27C753E6DB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02160" y="2140400"/>
            <a:ext cx="5407270" cy="3866266"/>
          </a:xfrm>
          <a:prstGeom prst="rect">
            <a:avLst/>
          </a:prstGeom>
        </p:spPr>
      </p:pic>
      <p:pic>
        <p:nvPicPr>
          <p:cNvPr id="9" name="Paveikslėlis 8">
            <a:extLst>
              <a:ext uri="{FF2B5EF4-FFF2-40B4-BE49-F238E27FC236}">
                <a16:creationId xmlns:a16="http://schemas.microsoft.com/office/drawing/2014/main" id="{181E9298-71BD-D851-5E33-FA73D11EA9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230618" y="2262634"/>
            <a:ext cx="5014306" cy="3621797"/>
          </a:xfrm>
          <a:prstGeom prst="rect">
            <a:avLst/>
          </a:prstGeom>
        </p:spPr>
      </p:pic>
    </p:spTree>
    <p:extLst>
      <p:ext uri="{BB962C8B-B14F-4D97-AF65-F5344CB8AC3E}">
        <p14:creationId xmlns:p14="http://schemas.microsoft.com/office/powerpoint/2010/main" val="3902200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C0D2F82-F286-4301-B242-C06A204D0AD2}"/>
              </a:ext>
            </a:extLst>
          </p:cNvPr>
          <p:cNvSpPr>
            <a:spLocks noGrp="1"/>
          </p:cNvSpPr>
          <p:nvPr>
            <p:ph type="title"/>
          </p:nvPr>
        </p:nvSpPr>
        <p:spPr>
          <a:xfrm>
            <a:off x="838199" y="464497"/>
            <a:ext cx="9053945" cy="1126868"/>
          </a:xfrm>
        </p:spPr>
        <p:txBody>
          <a:bodyPr/>
          <a:lstStyle/>
          <a:p>
            <a:r>
              <a:rPr lang="lt-LT" sz="4400" dirty="0">
                <a:latin typeface="Times New Roman"/>
                <a:cs typeface="Arial"/>
              </a:rPr>
              <a:t>k – vidurkių algoritmas</a:t>
            </a:r>
            <a:endParaRPr lang="lt-LT" dirty="0"/>
          </a:p>
        </p:txBody>
      </p:sp>
      <p:graphicFrame>
        <p:nvGraphicFramePr>
          <p:cNvPr id="4" name="Lentelė 3">
            <a:extLst>
              <a:ext uri="{FF2B5EF4-FFF2-40B4-BE49-F238E27FC236}">
                <a16:creationId xmlns:a16="http://schemas.microsoft.com/office/drawing/2014/main" id="{0A6D005C-110F-3511-96F2-21FD79A1CDE4}"/>
              </a:ext>
            </a:extLst>
          </p:cNvPr>
          <p:cNvGraphicFramePr>
            <a:graphicFrameLocks noGrp="1"/>
          </p:cNvGraphicFramePr>
          <p:nvPr>
            <p:extLst>
              <p:ext uri="{D42A27DB-BD31-4B8C-83A1-F6EECF244321}">
                <p14:modId xmlns:p14="http://schemas.microsoft.com/office/powerpoint/2010/main" val="549836675"/>
              </p:ext>
            </p:extLst>
          </p:nvPr>
        </p:nvGraphicFramePr>
        <p:xfrm>
          <a:off x="838199" y="1679894"/>
          <a:ext cx="7339885" cy="2067860"/>
        </p:xfrm>
        <a:graphic>
          <a:graphicData uri="http://schemas.openxmlformats.org/drawingml/2006/table">
            <a:tbl>
              <a:tblPr firstRow="1" firstCol="1" bandRow="1">
                <a:tableStyleId>{073A0DAA-6AF3-43AB-8588-CEC1D06C72B9}</a:tableStyleId>
              </a:tblPr>
              <a:tblGrid>
                <a:gridCol w="1222137">
                  <a:extLst>
                    <a:ext uri="{9D8B030D-6E8A-4147-A177-3AD203B41FA5}">
                      <a16:colId xmlns:a16="http://schemas.microsoft.com/office/drawing/2014/main" val="1086424162"/>
                    </a:ext>
                  </a:extLst>
                </a:gridCol>
                <a:gridCol w="1222137">
                  <a:extLst>
                    <a:ext uri="{9D8B030D-6E8A-4147-A177-3AD203B41FA5}">
                      <a16:colId xmlns:a16="http://schemas.microsoft.com/office/drawing/2014/main" val="238137243"/>
                    </a:ext>
                  </a:extLst>
                </a:gridCol>
                <a:gridCol w="1220567">
                  <a:extLst>
                    <a:ext uri="{9D8B030D-6E8A-4147-A177-3AD203B41FA5}">
                      <a16:colId xmlns:a16="http://schemas.microsoft.com/office/drawing/2014/main" val="1571735327"/>
                    </a:ext>
                  </a:extLst>
                </a:gridCol>
                <a:gridCol w="1221352">
                  <a:extLst>
                    <a:ext uri="{9D8B030D-6E8A-4147-A177-3AD203B41FA5}">
                      <a16:colId xmlns:a16="http://schemas.microsoft.com/office/drawing/2014/main" val="4110012627"/>
                    </a:ext>
                  </a:extLst>
                </a:gridCol>
                <a:gridCol w="1226846">
                  <a:extLst>
                    <a:ext uri="{9D8B030D-6E8A-4147-A177-3AD203B41FA5}">
                      <a16:colId xmlns:a16="http://schemas.microsoft.com/office/drawing/2014/main" val="413021072"/>
                    </a:ext>
                  </a:extLst>
                </a:gridCol>
                <a:gridCol w="1226846">
                  <a:extLst>
                    <a:ext uri="{9D8B030D-6E8A-4147-A177-3AD203B41FA5}">
                      <a16:colId xmlns:a16="http://schemas.microsoft.com/office/drawing/2014/main" val="2586139585"/>
                    </a:ext>
                  </a:extLst>
                </a:gridCol>
              </a:tblGrid>
              <a:tr h="295466">
                <a:tc>
                  <a:txBody>
                    <a:bodyPr/>
                    <a:lstStyle/>
                    <a:p>
                      <a:pPr marL="6350" marR="33655" indent="-6350" algn="just">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 </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 </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Vidurkis</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Mediana</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Min</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Max</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57001624"/>
                  </a:ext>
                </a:extLst>
              </a:tr>
              <a:tr h="295399">
                <a:tc rowSpan="2">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1</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MDS1</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0,02</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-0,05</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-0,32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0,74</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9312706"/>
                  </a:ext>
                </a:extLst>
              </a:tr>
              <a:tr h="295399">
                <a:tc vMerge="1">
                  <a:txBody>
                    <a:bodyPr/>
                    <a:lstStyle/>
                    <a:p>
                      <a:endParaRPr lang="lt-LT"/>
                    </a:p>
                  </a:txBody>
                  <a:tcPr/>
                </a:tc>
                <a:tc>
                  <a:txBody>
                    <a:bodyPr/>
                    <a:lstStyle/>
                    <a:p>
                      <a:pPr marL="6350" marR="33655" indent="-6350" algn="just">
                        <a:lnSpc>
                          <a:spcPct val="111000"/>
                        </a:lnSpc>
                        <a:spcAft>
                          <a:spcPts val="65"/>
                        </a:spcAft>
                      </a:pPr>
                      <a:r>
                        <a:rPr lang="lt-LT" sz="1800" kern="100">
                          <a:effectLst/>
                          <a:latin typeface="Times New Roman" panose="02020603050405020304" pitchFamily="18" charset="0"/>
                          <a:cs typeface="Times New Roman" panose="02020603050405020304" pitchFamily="18" charset="0"/>
                        </a:rPr>
                        <a:t>MDS2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0,01</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0</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-0,32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0,54</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21281618"/>
                  </a:ext>
                </a:extLst>
              </a:tr>
              <a:tr h="295399">
                <a:tc rowSpan="2">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MDS1</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-0,09</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-0,19</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-0,44</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0,57</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4626380"/>
                  </a:ext>
                </a:extLst>
              </a:tr>
              <a:tr h="295399">
                <a:tc vMerge="1">
                  <a:txBody>
                    <a:bodyPr/>
                    <a:lstStyle/>
                    <a:p>
                      <a:endParaRPr lang="lt-LT"/>
                    </a:p>
                  </a:txBody>
                  <a:tcPr/>
                </a:tc>
                <a:tc>
                  <a:txBody>
                    <a:bodyPr/>
                    <a:lstStyle/>
                    <a:p>
                      <a:pPr marL="6350" marR="33655" indent="-6350" algn="just">
                        <a:lnSpc>
                          <a:spcPct val="111000"/>
                        </a:lnSpc>
                        <a:spcAft>
                          <a:spcPts val="65"/>
                        </a:spcAft>
                      </a:pPr>
                      <a:r>
                        <a:rPr lang="lt-LT" sz="1800" kern="100">
                          <a:effectLst/>
                          <a:latin typeface="Times New Roman" panose="02020603050405020304" pitchFamily="18" charset="0"/>
                          <a:cs typeface="Times New Roman" panose="02020603050405020304" pitchFamily="18" charset="0"/>
                        </a:rPr>
                        <a:t>MDS2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-0,1</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-0,12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-0,43</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0,42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63649451"/>
                  </a:ext>
                </a:extLst>
              </a:tr>
              <a:tr h="295399">
                <a:tc rowSpan="2">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3</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800" kern="100">
                          <a:effectLst/>
                          <a:latin typeface="Times New Roman" panose="02020603050405020304" pitchFamily="18" charset="0"/>
                          <a:cs typeface="Times New Roman" panose="02020603050405020304" pitchFamily="18" charset="0"/>
                        </a:rPr>
                        <a:t>MDS1</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0,16</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b="1" kern="100">
                          <a:effectLst/>
                          <a:latin typeface="Times New Roman" panose="02020603050405020304" pitchFamily="18" charset="0"/>
                          <a:cs typeface="Times New Roman" panose="02020603050405020304" pitchFamily="18" charset="0"/>
                        </a:rPr>
                        <a:t>0,18</a:t>
                      </a:r>
                      <a:endParaRPr lang="lt-LT" sz="18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-0,27</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0,7</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4689131"/>
                  </a:ext>
                </a:extLst>
              </a:tr>
              <a:tr h="295399">
                <a:tc vMerge="1">
                  <a:txBody>
                    <a:bodyPr/>
                    <a:lstStyle/>
                    <a:p>
                      <a:endParaRPr lang="lt-LT"/>
                    </a:p>
                  </a:txBody>
                  <a:tcPr/>
                </a:tc>
                <a:tc>
                  <a:txBody>
                    <a:bodyPr/>
                    <a:lstStyle/>
                    <a:p>
                      <a:pPr marL="6350" marR="33655" indent="-6350" algn="just">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MDS2</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0,19</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b="1" kern="100">
                          <a:effectLst/>
                          <a:latin typeface="Times New Roman" panose="02020603050405020304" pitchFamily="18" charset="0"/>
                          <a:cs typeface="Times New Roman" panose="02020603050405020304" pitchFamily="18" charset="0"/>
                        </a:rPr>
                        <a:t>0,19</a:t>
                      </a:r>
                      <a:endParaRPr lang="lt-LT" sz="18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-0,23</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0,88</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8738112"/>
                  </a:ext>
                </a:extLst>
              </a:tr>
            </a:tbl>
          </a:graphicData>
        </a:graphic>
      </p:graphicFrame>
      <p:graphicFrame>
        <p:nvGraphicFramePr>
          <p:cNvPr id="5" name="Lentelė 4">
            <a:extLst>
              <a:ext uri="{FF2B5EF4-FFF2-40B4-BE49-F238E27FC236}">
                <a16:creationId xmlns:a16="http://schemas.microsoft.com/office/drawing/2014/main" id="{35E2BFA8-8808-5D6A-F2BF-273788A1D5B5}"/>
              </a:ext>
            </a:extLst>
          </p:cNvPr>
          <p:cNvGraphicFramePr>
            <a:graphicFrameLocks noGrp="1"/>
          </p:cNvGraphicFramePr>
          <p:nvPr>
            <p:extLst>
              <p:ext uri="{D42A27DB-BD31-4B8C-83A1-F6EECF244321}">
                <p14:modId xmlns:p14="http://schemas.microsoft.com/office/powerpoint/2010/main" val="2789454022"/>
              </p:ext>
            </p:extLst>
          </p:nvPr>
        </p:nvGraphicFramePr>
        <p:xfrm>
          <a:off x="838199" y="4234190"/>
          <a:ext cx="4143656" cy="1961535"/>
        </p:xfrm>
        <a:graphic>
          <a:graphicData uri="http://schemas.openxmlformats.org/drawingml/2006/table">
            <a:tbl>
              <a:tblPr firstRow="1" firstCol="1" bandRow="1">
                <a:tableStyleId>{073A0DAA-6AF3-43AB-8588-CEC1D06C72B9}</a:tableStyleId>
              </a:tblPr>
              <a:tblGrid>
                <a:gridCol w="1610216">
                  <a:extLst>
                    <a:ext uri="{9D8B030D-6E8A-4147-A177-3AD203B41FA5}">
                      <a16:colId xmlns:a16="http://schemas.microsoft.com/office/drawing/2014/main" val="545439691"/>
                    </a:ext>
                  </a:extLst>
                </a:gridCol>
                <a:gridCol w="1266720">
                  <a:extLst>
                    <a:ext uri="{9D8B030D-6E8A-4147-A177-3AD203B41FA5}">
                      <a16:colId xmlns:a16="http://schemas.microsoft.com/office/drawing/2014/main" val="3836804119"/>
                    </a:ext>
                  </a:extLst>
                </a:gridCol>
                <a:gridCol w="1266720">
                  <a:extLst>
                    <a:ext uri="{9D8B030D-6E8A-4147-A177-3AD203B41FA5}">
                      <a16:colId xmlns:a16="http://schemas.microsoft.com/office/drawing/2014/main" val="3067478087"/>
                    </a:ext>
                  </a:extLst>
                </a:gridCol>
              </a:tblGrid>
              <a:tr h="833519">
                <a:tc rowSpan="2">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Klasterio nr.</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Klasių klasterizavimas</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extLst>
                  <a:ext uri="{0D108BD9-81ED-4DB2-BD59-A6C34878D82A}">
                    <a16:rowId xmlns:a16="http://schemas.microsoft.com/office/drawing/2014/main" val="4165224862"/>
                  </a:ext>
                </a:extLst>
              </a:tr>
              <a:tr h="263578">
                <a:tc vMerge="1">
                  <a:txBody>
                    <a:bodyPr/>
                    <a:lstStyle/>
                    <a:p>
                      <a:endParaRPr lang="lt-LT"/>
                    </a:p>
                  </a:txBody>
                  <a:tcPr/>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0</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1</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5388222"/>
                  </a:ext>
                </a:extLst>
              </a:tr>
              <a:tr h="263578">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1</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37</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103</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6157893"/>
                  </a:ext>
                </a:extLst>
              </a:tr>
              <a:tr h="263578">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256</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43</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11351120"/>
                  </a:ext>
                </a:extLst>
              </a:tr>
              <a:tr h="263578">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3</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185</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800" kern="100" dirty="0">
                          <a:effectLst/>
                          <a:latin typeface="Times New Roman" panose="02020603050405020304" pitchFamily="18" charset="0"/>
                          <a:cs typeface="Times New Roman" panose="02020603050405020304" pitchFamily="18" charset="0"/>
                        </a:rPr>
                        <a:t>105</a:t>
                      </a:r>
                      <a:endParaRPr lang="lt-LT"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04687292"/>
                  </a:ext>
                </a:extLst>
              </a:tr>
            </a:tbl>
          </a:graphicData>
        </a:graphic>
      </p:graphicFrame>
      <p:sp>
        <p:nvSpPr>
          <p:cNvPr id="7" name="TextBox 6">
            <a:extLst>
              <a:ext uri="{FF2B5EF4-FFF2-40B4-BE49-F238E27FC236}">
                <a16:creationId xmlns:a16="http://schemas.microsoft.com/office/drawing/2014/main" id="{633E6A1E-50CA-F871-DC47-C5AA2DFC48F5}"/>
              </a:ext>
            </a:extLst>
          </p:cNvPr>
          <p:cNvSpPr txBox="1"/>
          <p:nvPr/>
        </p:nvSpPr>
        <p:spPr>
          <a:xfrm>
            <a:off x="5466736" y="4366822"/>
            <a:ext cx="6096000" cy="707886"/>
          </a:xfrm>
          <a:prstGeom prst="rect">
            <a:avLst/>
          </a:prstGeom>
          <a:noFill/>
        </p:spPr>
        <p:txBody>
          <a:bodyPr wrap="square">
            <a:spAutoFit/>
          </a:bodyPr>
          <a:lstStyle/>
          <a:p>
            <a:r>
              <a:rPr lang="en-US" sz="2000" kern="0" dirty="0">
                <a:solidFill>
                  <a:srgbClr val="000000"/>
                </a:solidFill>
                <a:effectLst/>
                <a:latin typeface="Times New Roman" panose="02020603050405020304" pitchFamily="18" charset="0"/>
                <a:ea typeface="Times New Roman" panose="02020603050405020304" pitchFamily="18" charset="0"/>
              </a:rPr>
              <a:t>86 proc. vi</a:t>
            </a:r>
            <a:r>
              <a:rPr lang="lt-LT" sz="2000" kern="0" dirty="0" err="1">
                <a:solidFill>
                  <a:srgbClr val="000000"/>
                </a:solidFill>
                <a:effectLst/>
                <a:latin typeface="Times New Roman" panose="02020603050405020304" pitchFamily="18" charset="0"/>
                <a:ea typeface="Times New Roman" panose="02020603050405020304" pitchFamily="18" charset="0"/>
              </a:rPr>
              <a:t>sų</a:t>
            </a:r>
            <a:r>
              <a:rPr lang="lt-LT" sz="2000" kern="0" dirty="0">
                <a:solidFill>
                  <a:srgbClr val="000000"/>
                </a:solidFill>
                <a:effectLst/>
                <a:latin typeface="Times New Roman" panose="02020603050405020304" pitchFamily="18" charset="0"/>
                <a:ea typeface="Times New Roman" panose="02020603050405020304" pitchFamily="18" charset="0"/>
              </a:rPr>
              <a:t> stebinių 2 klasterio yra sveiki, o 74 proc. 1 klasterio stebinių yra sergantys.</a:t>
            </a:r>
            <a:endParaRPr lang="lt-LT" sz="2000" dirty="0"/>
          </a:p>
        </p:txBody>
      </p:sp>
    </p:spTree>
    <p:extLst>
      <p:ext uri="{BB962C8B-B14F-4D97-AF65-F5344CB8AC3E}">
        <p14:creationId xmlns:p14="http://schemas.microsoft.com/office/powerpoint/2010/main" val="2560827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endParaRPr lang="en-US" sz="3600" err="1">
              <a:latin typeface="Times New Roman"/>
            </a:endParaRPr>
          </a:p>
        </p:txBody>
      </p:sp>
      <p:sp>
        <p:nvSpPr>
          <p:cNvPr id="3" name="Text Placeholder 2"/>
          <p:cNvSpPr>
            <a:spLocks noGrp="1"/>
          </p:cNvSpPr>
          <p:nvPr>
            <p:ph type="body" sz="quarter" idx="12"/>
          </p:nvPr>
        </p:nvSpPr>
        <p:spPr>
          <a:xfrm>
            <a:off x="761999" y="1233317"/>
            <a:ext cx="10328829" cy="5232380"/>
          </a:xfrm>
        </p:spPr>
        <p:txBody>
          <a:bodyPr vert="horz" lIns="91440" tIns="45720" rIns="91440" bIns="45720" rtlCol="0" anchor="t">
            <a:normAutofit lnSpcReduction="10000"/>
          </a:bodyPr>
          <a:lstStyle/>
          <a:p>
            <a:pPr marL="6985" marR="32385" indent="353060" algn="just">
              <a:lnSpc>
                <a:spcPct val="150000"/>
              </a:lnSpc>
              <a:spcAft>
                <a:spcPts val="65"/>
              </a:spcAft>
            </a:pPr>
            <a:r>
              <a:rPr lang="lt-LT" sz="1800">
                <a:solidFill>
                  <a:srgbClr val="000000"/>
                </a:solidFill>
                <a:effectLst/>
                <a:latin typeface="Times New Roman" panose="02020603050405020304" pitchFamily="18" charset="0"/>
                <a:ea typeface="Times New Roman" panose="02020603050405020304" pitchFamily="18" charset="0"/>
              </a:rPr>
              <a:t>Hierarchinis klasterizavimo metodas yra vienas iš klasterizavimo algoritmų, kuris grupuoja objektus į klasterius pagal jų panašumus. Šis metodas suskirsto objektus į hierarchines struktūras, kurias galima atvaizduoti kaip </a:t>
            </a:r>
            <a:r>
              <a:rPr lang="lt-LT" sz="1800" err="1">
                <a:solidFill>
                  <a:srgbClr val="000000"/>
                </a:solidFill>
                <a:effectLst/>
                <a:latin typeface="Times New Roman" panose="02020603050405020304" pitchFamily="18" charset="0"/>
                <a:ea typeface="Times New Roman" panose="02020603050405020304" pitchFamily="18" charset="0"/>
              </a:rPr>
              <a:t>dendrogramas</a:t>
            </a:r>
            <a:r>
              <a:rPr lang="lt-LT" sz="1800">
                <a:solidFill>
                  <a:srgbClr val="000000"/>
                </a:solidFill>
                <a:effectLst/>
                <a:latin typeface="Times New Roman" panose="02020603050405020304" pitchFamily="18" charset="0"/>
                <a:ea typeface="Times New Roman" panose="02020603050405020304" pitchFamily="18" charset="0"/>
              </a:rPr>
              <a:t>.</a:t>
            </a:r>
          </a:p>
          <a:p>
            <a:pPr marL="6985" marR="32385" indent="353060" algn="just">
              <a:lnSpc>
                <a:spcPct val="150000"/>
              </a:lnSpc>
              <a:spcAft>
                <a:spcPts val="65"/>
              </a:spcAft>
            </a:pPr>
            <a:r>
              <a:rPr lang="lt-LT" sz="1800">
                <a:solidFill>
                  <a:srgbClr val="000000"/>
                </a:solidFill>
                <a:effectLst/>
                <a:latin typeface="Times New Roman" panose="02020603050405020304" pitchFamily="18" charset="0"/>
                <a:ea typeface="Times New Roman" panose="02020603050405020304" pitchFamily="18" charset="0"/>
              </a:rPr>
              <a:t>Šis metodas pradeda nuo to, kad kiekvienas objektas yra laikomas atskiru klasteriu. Tada panašumo matas apskaičiuojamas tarp visų galimų porų klasterių, naudojant atitinkamą metriką. Įvertinimo metrikai dažniausiai naudojami atstumai tarp taškų, pvz., </a:t>
            </a:r>
            <a:r>
              <a:rPr lang="lt-LT" sz="1800" err="1">
                <a:solidFill>
                  <a:srgbClr val="000000"/>
                </a:solidFill>
                <a:effectLst/>
                <a:latin typeface="Times New Roman" panose="02020603050405020304" pitchFamily="18" charset="0"/>
                <a:ea typeface="Times New Roman" panose="02020603050405020304" pitchFamily="18" charset="0"/>
              </a:rPr>
              <a:t>Euklido</a:t>
            </a:r>
            <a:r>
              <a:rPr lang="lt-LT" sz="1800">
                <a:solidFill>
                  <a:srgbClr val="000000"/>
                </a:solidFill>
                <a:effectLst/>
                <a:latin typeface="Times New Roman" panose="02020603050405020304" pitchFamily="18" charset="0"/>
                <a:ea typeface="Times New Roman" panose="02020603050405020304" pitchFamily="18" charset="0"/>
              </a:rPr>
              <a:t> atstumas arba </a:t>
            </a:r>
            <a:r>
              <a:rPr lang="lt-LT" sz="1800" err="1">
                <a:solidFill>
                  <a:srgbClr val="000000"/>
                </a:solidFill>
                <a:effectLst/>
                <a:latin typeface="Times New Roman" panose="02020603050405020304" pitchFamily="18" charset="0"/>
                <a:ea typeface="Times New Roman" panose="02020603050405020304" pitchFamily="18" charset="0"/>
              </a:rPr>
              <a:t>kosinusinis</a:t>
            </a:r>
            <a:r>
              <a:rPr lang="lt-LT" sz="1800">
                <a:solidFill>
                  <a:srgbClr val="000000"/>
                </a:solidFill>
                <a:effectLst/>
                <a:latin typeface="Times New Roman" panose="02020603050405020304" pitchFamily="18" charset="0"/>
                <a:ea typeface="Times New Roman" panose="02020603050405020304" pitchFamily="18" charset="0"/>
              </a:rPr>
              <a:t> atstumas. Tada šie klasteriai yra sujungiami, kad būtų gauti nauji klasteriai. Šis procesas tęsiasi, kol visi objektai yra suskirstyti į vieną bendrą klasterį. Ši procedūra vadinama aglomeraciniu klasterizavimu, nes klasteriai yra susijungti nuo apačios į viršų.</a:t>
            </a:r>
          </a:p>
          <a:p>
            <a:pPr marL="6985" marR="32385" indent="353060" algn="just">
              <a:lnSpc>
                <a:spcPct val="150000"/>
              </a:lnSpc>
              <a:spcAft>
                <a:spcPts val="65"/>
              </a:spcAft>
            </a:pPr>
            <a:r>
              <a:rPr lang="lt-LT" sz="1800">
                <a:solidFill>
                  <a:srgbClr val="000000"/>
                </a:solidFill>
                <a:effectLst/>
                <a:latin typeface="Times New Roman" panose="02020603050405020304" pitchFamily="18" charset="0"/>
                <a:ea typeface="Times New Roman" panose="02020603050405020304" pitchFamily="18" charset="0"/>
              </a:rPr>
              <a:t> Alternatyvus metodas yra dalijantis klasterizavimas, kai pradžioje visi objektai yra vieno klasterio, tada jie dalinami į mažesnius klasterius, kol yra pasiektas reikiamas skaičius klasterių. Tolimesniame tyrime bus taikomas pastarasis metodas. </a:t>
            </a: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spTree>
    <p:extLst>
      <p:ext uri="{BB962C8B-B14F-4D97-AF65-F5344CB8AC3E}">
        <p14:creationId xmlns:p14="http://schemas.microsoft.com/office/powerpoint/2010/main" val="836514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visi požymiai</a:t>
            </a:r>
            <a:endParaRPr lang="en-US" sz="3600" err="1">
              <a:latin typeface="Times New Roman"/>
            </a:endParaRPr>
          </a:p>
        </p:txBody>
      </p:sp>
      <p:sp>
        <p:nvSpPr>
          <p:cNvPr id="5" name="TextBox 4">
            <a:extLst>
              <a:ext uri="{FF2B5EF4-FFF2-40B4-BE49-F238E27FC236}">
                <a16:creationId xmlns:a16="http://schemas.microsoft.com/office/drawing/2014/main" id="{1E151A59-5608-AE23-50DA-C46916FC4388}"/>
              </a:ext>
            </a:extLst>
          </p:cNvPr>
          <p:cNvSpPr txBox="1"/>
          <p:nvPr/>
        </p:nvSpPr>
        <p:spPr>
          <a:xfrm>
            <a:off x="782770" y="1040098"/>
            <a:ext cx="11224173" cy="3077766"/>
          </a:xfrm>
          <a:prstGeom prst="rect">
            <a:avLst/>
          </a:prstGeom>
          <a:noFill/>
        </p:spPr>
        <p:txBody>
          <a:bodyPr wrap="square" rtlCol="0">
            <a:spAutoFit/>
          </a:bodyPr>
          <a:lstStyle/>
          <a:p>
            <a:endParaRPr lang="lt-LT" sz="2000">
              <a:solidFill>
                <a:schemeClr val="accent5">
                  <a:lumMod val="10000"/>
                </a:schemeClr>
              </a:solidFill>
              <a:latin typeface="Times New Roman" panose="02020603050405020304" pitchFamily="18" charset="0"/>
              <a:cs typeface="Times New Roman" panose="02020603050405020304" pitchFamily="18" charset="0"/>
            </a:endParaRPr>
          </a:p>
          <a:p>
            <a:r>
              <a:rPr lang="lt-LT" sz="1800" kern="0">
                <a:solidFill>
                  <a:srgbClr val="000000"/>
                </a:solidFill>
                <a:effectLst/>
                <a:latin typeface="Times New Roman" panose="02020603050405020304" pitchFamily="18" charset="0"/>
                <a:ea typeface="Times New Roman" panose="02020603050405020304" pitchFamily="18" charset="0"/>
              </a:rPr>
              <a:t>Buvo taikomi 3 atstumų skaičiavimo metodai – </a:t>
            </a:r>
            <a:r>
              <a:rPr lang="lt-LT" sz="1800" kern="0" err="1">
                <a:solidFill>
                  <a:srgbClr val="000000"/>
                </a:solidFill>
                <a:effectLst/>
                <a:latin typeface="Times New Roman" panose="02020603050405020304" pitchFamily="18" charset="0"/>
                <a:ea typeface="Times New Roman" panose="02020603050405020304" pitchFamily="18" charset="0"/>
              </a:rPr>
              <a:t>Euklidinis</a:t>
            </a:r>
            <a:r>
              <a:rPr lang="lt-LT" sz="1800" kern="0">
                <a:solidFill>
                  <a:srgbClr val="000000"/>
                </a:solidFill>
                <a:effectLst/>
                <a:latin typeface="Times New Roman" panose="02020603050405020304" pitchFamily="18" charset="0"/>
                <a:ea typeface="Times New Roman" panose="02020603050405020304" pitchFamily="18" charset="0"/>
              </a:rPr>
              <a:t>, Manheteno, maksimumo ir 3 klasterizavimo metodai – </a:t>
            </a:r>
            <a:r>
              <a:rPr lang="lt-LT" sz="1800" kern="0" err="1">
                <a:solidFill>
                  <a:srgbClr val="000000"/>
                </a:solidFill>
                <a:effectLst/>
                <a:latin typeface="Times New Roman" panose="02020603050405020304" pitchFamily="18" charset="0"/>
                <a:ea typeface="Times New Roman" panose="02020603050405020304" pitchFamily="18" charset="0"/>
              </a:rPr>
              <a:t>Ward.D</a:t>
            </a:r>
            <a:r>
              <a:rPr lang="lt-LT" sz="1800" kern="0">
                <a:solidFill>
                  <a:srgbClr val="000000"/>
                </a:solidFill>
                <a:effectLst/>
                <a:latin typeface="Times New Roman" panose="02020603050405020304" pitchFamily="18" charset="0"/>
                <a:ea typeface="Times New Roman" panose="02020603050405020304" pitchFamily="18" charset="0"/>
              </a:rPr>
              <a:t>, </a:t>
            </a:r>
            <a:r>
              <a:rPr lang="lt-LT" sz="1800" kern="0" err="1">
                <a:solidFill>
                  <a:srgbClr val="000000"/>
                </a:solidFill>
                <a:effectLst/>
                <a:latin typeface="Times New Roman" panose="02020603050405020304" pitchFamily="18" charset="0"/>
                <a:ea typeface="Times New Roman" panose="02020603050405020304" pitchFamily="18" charset="0"/>
              </a:rPr>
              <a:t>Complete</a:t>
            </a:r>
            <a:r>
              <a:rPr lang="lt-LT" sz="1800" kern="0">
                <a:solidFill>
                  <a:srgbClr val="000000"/>
                </a:solidFill>
                <a:effectLst/>
                <a:latin typeface="Times New Roman" panose="02020603050405020304" pitchFamily="18" charset="0"/>
                <a:ea typeface="Times New Roman" panose="02020603050405020304" pitchFamily="18" charset="0"/>
              </a:rPr>
              <a:t>, </a:t>
            </a:r>
            <a:r>
              <a:rPr lang="lt-LT" sz="1800" kern="0" err="1">
                <a:solidFill>
                  <a:srgbClr val="000000"/>
                </a:solidFill>
                <a:effectLst/>
                <a:latin typeface="Times New Roman" panose="02020603050405020304" pitchFamily="18" charset="0"/>
                <a:ea typeface="Times New Roman" panose="02020603050405020304" pitchFamily="18" charset="0"/>
              </a:rPr>
              <a:t>Mcquitty</a:t>
            </a:r>
            <a:r>
              <a:rPr lang="lt-LT" sz="1800" kern="0">
                <a:solidFill>
                  <a:srgbClr val="000000"/>
                </a:solidFill>
                <a:effectLst/>
                <a:latin typeface="Times New Roman" panose="02020603050405020304" pitchFamily="18" charset="0"/>
                <a:ea typeface="Times New Roman" panose="02020603050405020304" pitchFamily="18" charset="0"/>
              </a:rPr>
              <a:t>. </a:t>
            </a:r>
            <a:r>
              <a:rPr lang="lt-LT" sz="1800">
                <a:solidFill>
                  <a:srgbClr val="000000"/>
                </a:solidFill>
                <a:effectLst/>
                <a:latin typeface="Times New Roman" panose="02020603050405020304" pitchFamily="18" charset="0"/>
                <a:ea typeface="Times New Roman" panose="02020603050405020304" pitchFamily="18" charset="0"/>
              </a:rPr>
              <a:t>Su </a:t>
            </a:r>
            <a:r>
              <a:rPr lang="lt-LT" sz="1800" err="1">
                <a:solidFill>
                  <a:srgbClr val="000000"/>
                </a:solidFill>
                <a:effectLst/>
                <a:latin typeface="Times New Roman" panose="02020603050405020304" pitchFamily="18" charset="0"/>
                <a:ea typeface="Times New Roman" panose="02020603050405020304" pitchFamily="18" charset="0"/>
              </a:rPr>
              <a:t>Euklidiniu</a:t>
            </a:r>
            <a:r>
              <a:rPr lang="lt-LT" sz="1800">
                <a:solidFill>
                  <a:srgbClr val="000000"/>
                </a:solidFill>
                <a:effectLst/>
                <a:latin typeface="Times New Roman" panose="02020603050405020304" pitchFamily="18" charset="0"/>
                <a:ea typeface="Times New Roman" panose="02020603050405020304" pitchFamily="18" charset="0"/>
              </a:rPr>
              <a:t> atstumo skaičiavimo metodu </a:t>
            </a:r>
            <a:r>
              <a:rPr lang="lt-LT" sz="1800" err="1">
                <a:solidFill>
                  <a:srgbClr val="000000"/>
                </a:solidFill>
                <a:effectLst/>
                <a:latin typeface="Times New Roman" panose="02020603050405020304" pitchFamily="18" charset="0"/>
                <a:ea typeface="Times New Roman" panose="02020603050405020304" pitchFamily="18" charset="0"/>
              </a:rPr>
              <a:t>Ward.D</a:t>
            </a:r>
            <a:r>
              <a:rPr lang="lt-LT" sz="1800">
                <a:solidFill>
                  <a:srgbClr val="000000"/>
                </a:solidFill>
                <a:effectLst/>
                <a:latin typeface="Times New Roman" panose="02020603050405020304" pitchFamily="18" charset="0"/>
                <a:ea typeface="Times New Roman" panose="02020603050405020304" pitchFamily="18" charset="0"/>
              </a:rPr>
              <a:t> </a:t>
            </a:r>
            <a:r>
              <a:rPr lang="lt-LT" sz="1800" err="1">
                <a:solidFill>
                  <a:srgbClr val="000000"/>
                </a:solidFill>
                <a:effectLst/>
                <a:latin typeface="Times New Roman" panose="02020603050405020304" pitchFamily="18" charset="0"/>
                <a:ea typeface="Times New Roman" panose="02020603050405020304" pitchFamily="18" charset="0"/>
              </a:rPr>
              <a:t>dendograma</a:t>
            </a:r>
            <a:r>
              <a:rPr lang="lt-LT" sz="1800">
                <a:solidFill>
                  <a:srgbClr val="000000"/>
                </a:solidFill>
                <a:effectLst/>
                <a:latin typeface="Times New Roman" panose="02020603050405020304" pitchFamily="18" charset="0"/>
                <a:ea typeface="Times New Roman" panose="02020603050405020304" pitchFamily="18" charset="0"/>
              </a:rPr>
              <a:t> parodė, kad optimaliausias klasterių skaičius 2, </a:t>
            </a:r>
            <a:r>
              <a:rPr lang="lt-LT" sz="1800" err="1">
                <a:solidFill>
                  <a:srgbClr val="000000"/>
                </a:solidFill>
                <a:effectLst/>
                <a:latin typeface="Times New Roman" panose="02020603050405020304" pitchFamily="18" charset="0"/>
                <a:ea typeface="Times New Roman" panose="02020603050405020304" pitchFamily="18" charset="0"/>
              </a:rPr>
              <a:t>Complete</a:t>
            </a:r>
            <a:r>
              <a:rPr lang="lt-LT" sz="1800">
                <a:solidFill>
                  <a:srgbClr val="000000"/>
                </a:solidFill>
                <a:effectLst/>
                <a:latin typeface="Times New Roman" panose="02020603050405020304" pitchFamily="18" charset="0"/>
                <a:ea typeface="Times New Roman" panose="02020603050405020304" pitchFamily="18" charset="0"/>
              </a:rPr>
              <a:t> – 30, o </a:t>
            </a:r>
            <a:r>
              <a:rPr lang="lt-LT" sz="1800" err="1">
                <a:solidFill>
                  <a:srgbClr val="000000"/>
                </a:solidFill>
                <a:effectLst/>
                <a:latin typeface="Times New Roman" panose="02020603050405020304" pitchFamily="18" charset="0"/>
                <a:ea typeface="Times New Roman" panose="02020603050405020304" pitchFamily="18" charset="0"/>
              </a:rPr>
              <a:t>Mcquitty</a:t>
            </a:r>
            <a:r>
              <a:rPr lang="lt-LT" sz="1800">
                <a:solidFill>
                  <a:srgbClr val="000000"/>
                </a:solidFill>
                <a:effectLst/>
                <a:latin typeface="Times New Roman" panose="02020603050405020304" pitchFamily="18" charset="0"/>
                <a:ea typeface="Times New Roman" panose="02020603050405020304" pitchFamily="18" charset="0"/>
              </a:rPr>
              <a:t> – 8 klasteriai.</a:t>
            </a:r>
          </a:p>
          <a:p>
            <a:endParaRPr lang="lt-LT" sz="2000">
              <a:solidFill>
                <a:schemeClr val="accent5">
                  <a:lumMod val="10000"/>
                </a:schemeClr>
              </a:solidFill>
              <a:latin typeface="Times New Roman" panose="02020603050405020304" pitchFamily="18" charset="0"/>
              <a:cs typeface="Times New Roman" panose="02020603050405020304" pitchFamily="18" charset="0"/>
            </a:endParaRPr>
          </a:p>
          <a:p>
            <a:endParaRPr lang="lt-LT" sz="2000">
              <a:solidFill>
                <a:schemeClr val="accent5">
                  <a:lumMod val="10000"/>
                </a:schemeClr>
              </a:solidFill>
              <a:latin typeface="Times New Roman" panose="02020603050405020304" pitchFamily="18" charset="0"/>
              <a:cs typeface="Times New Roman" panose="02020603050405020304" pitchFamily="18" charset="0"/>
            </a:endParaRPr>
          </a:p>
          <a:p>
            <a:endParaRPr lang="lt-LT" sz="2000">
              <a:solidFill>
                <a:schemeClr val="accent5">
                  <a:lumMod val="10000"/>
                </a:schemeClr>
              </a:solidFill>
              <a:latin typeface="Times New Roman" panose="02020603050405020304" pitchFamily="18" charset="0"/>
              <a:cs typeface="Times New Roman" panose="02020603050405020304" pitchFamily="18" charset="0"/>
            </a:endParaRPr>
          </a:p>
          <a:p>
            <a:endParaRPr lang="lt-LT" sz="2000">
              <a:solidFill>
                <a:schemeClr val="accent5">
                  <a:lumMod val="10000"/>
                </a:schemeClr>
              </a:solidFill>
              <a:latin typeface="Times New Roman" panose="02020603050405020304" pitchFamily="18" charset="0"/>
              <a:cs typeface="Times New Roman" panose="02020603050405020304" pitchFamily="18" charset="0"/>
            </a:endParaRPr>
          </a:p>
          <a:p>
            <a:endParaRPr lang="lt-LT" sz="2000">
              <a:solidFill>
                <a:schemeClr val="accent5">
                  <a:lumMod val="10000"/>
                </a:schemeClr>
              </a:solidFill>
              <a:latin typeface="Times New Roman" panose="02020603050405020304" pitchFamily="18" charset="0"/>
              <a:cs typeface="Times New Roman" panose="02020603050405020304" pitchFamily="18" charset="0"/>
            </a:endParaRPr>
          </a:p>
          <a:p>
            <a:endParaRPr lang="lt-LT" sz="2000">
              <a:solidFill>
                <a:schemeClr val="accent5">
                  <a:lumMod val="10000"/>
                </a:schemeClr>
              </a:solidFill>
              <a:latin typeface="Times New Roman" panose="02020603050405020304" pitchFamily="18" charset="0"/>
              <a:cs typeface="Times New Roman" panose="02020603050405020304" pitchFamily="18" charset="0"/>
            </a:endParaRPr>
          </a:p>
        </p:txBody>
      </p:sp>
      <p:pic>
        <p:nvPicPr>
          <p:cNvPr id="8" name="Paveikslėlis 7" descr="Paveikslėlis, kuriame yra diagrama&#10;&#10;Automatiškai sugeneruotas aprašymas">
            <a:extLst>
              <a:ext uri="{FF2B5EF4-FFF2-40B4-BE49-F238E27FC236}">
                <a16:creationId xmlns:a16="http://schemas.microsoft.com/office/drawing/2014/main" id="{82E8BABB-B0CD-1F9F-82F7-9FE8624A8FBF}"/>
              </a:ext>
            </a:extLst>
          </p:cNvPr>
          <p:cNvPicPr>
            <a:picLocks noChangeAspect="1"/>
          </p:cNvPicPr>
          <p:nvPr/>
        </p:nvPicPr>
        <p:blipFill rotWithShape="1">
          <a:blip r:embed="rId2"/>
          <a:srcRect l="1925" t="2551" r="2886" b="9589"/>
          <a:stretch/>
        </p:blipFill>
        <p:spPr bwMode="auto">
          <a:xfrm>
            <a:off x="2003016" y="2981025"/>
            <a:ext cx="8579829" cy="33065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2366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8977"/>
            <a:ext cx="9053945" cy="1126868"/>
          </a:xfrm>
        </p:spPr>
        <p:txBody>
          <a:bodyPr>
            <a:normAutofit/>
          </a:bodyPr>
          <a:lstStyle/>
          <a:p>
            <a:r>
              <a:rPr lang="en-US" sz="4000" err="1">
                <a:latin typeface="Times New Roman"/>
                <a:cs typeface="Arial"/>
              </a:rPr>
              <a:t>Darbo</a:t>
            </a:r>
            <a:r>
              <a:rPr lang="en-US" sz="4000">
                <a:latin typeface="Times New Roman"/>
                <a:cs typeface="Arial"/>
              </a:rPr>
              <a:t> </a:t>
            </a:r>
            <a:r>
              <a:rPr lang="en-US" sz="4000" err="1">
                <a:latin typeface="Times New Roman"/>
                <a:cs typeface="Arial"/>
              </a:rPr>
              <a:t>tikslas</a:t>
            </a:r>
            <a:r>
              <a:rPr lang="en-US" sz="4000">
                <a:latin typeface="Times New Roman"/>
                <a:cs typeface="Arial"/>
              </a:rPr>
              <a:t> </a:t>
            </a:r>
            <a:r>
              <a:rPr lang="en-US" sz="4000" err="1">
                <a:latin typeface="Times New Roman"/>
                <a:cs typeface="Arial"/>
              </a:rPr>
              <a:t>ir</a:t>
            </a:r>
            <a:r>
              <a:rPr lang="en-US" sz="4000">
                <a:latin typeface="Times New Roman"/>
                <a:cs typeface="Arial"/>
              </a:rPr>
              <a:t> </a:t>
            </a:r>
            <a:r>
              <a:rPr lang="en-US" sz="4000" err="1">
                <a:latin typeface="Times New Roman"/>
                <a:cs typeface="Arial"/>
              </a:rPr>
              <a:t>uždaviniai</a:t>
            </a:r>
            <a:endParaRPr lang="en-US" sz="4000">
              <a:latin typeface="Times New Roman"/>
            </a:endParaRPr>
          </a:p>
        </p:txBody>
      </p:sp>
      <p:sp>
        <p:nvSpPr>
          <p:cNvPr id="3" name="Text Placeholder 2"/>
          <p:cNvSpPr>
            <a:spLocks noGrp="1"/>
          </p:cNvSpPr>
          <p:nvPr>
            <p:ph type="body" sz="quarter" idx="12"/>
          </p:nvPr>
        </p:nvSpPr>
        <p:spPr>
          <a:xfrm>
            <a:off x="838200" y="1415845"/>
            <a:ext cx="10193594" cy="5535737"/>
          </a:xfrm>
        </p:spPr>
        <p:txBody>
          <a:bodyPr vert="horz" lIns="91440" tIns="45720" rIns="91440" bIns="45720" rtlCol="0" anchor="t">
            <a:noAutofit/>
          </a:bodyPr>
          <a:lstStyle/>
          <a:p>
            <a:pPr algn="just"/>
            <a:r>
              <a:rPr lang="lt-LT" sz="2200" b="1">
                <a:solidFill>
                  <a:schemeClr val="accent2">
                    <a:lumMod val="10000"/>
                  </a:schemeClr>
                </a:solidFill>
                <a:latin typeface="Times New Roman"/>
                <a:cs typeface="Arial"/>
              </a:rPr>
              <a:t>Tikslas - </a:t>
            </a:r>
            <a:r>
              <a:rPr lang="lt-LT" sz="2200">
                <a:solidFill>
                  <a:srgbClr val="000000"/>
                </a:solidFill>
                <a:latin typeface="Times New Roman" panose="02020603050405020304" pitchFamily="18" charset="0"/>
                <a:cs typeface="Arial"/>
              </a:rPr>
              <a:t>i</a:t>
            </a:r>
            <a:r>
              <a:rPr lang="lt-LT" sz="2200">
                <a:solidFill>
                  <a:srgbClr val="000000"/>
                </a:solidFill>
                <a:effectLst/>
                <a:latin typeface="Times New Roman" panose="02020603050405020304" pitchFamily="18" charset="0"/>
                <a:ea typeface="Times New Roman" panose="02020603050405020304" pitchFamily="18" charset="0"/>
              </a:rPr>
              <a:t>šskirti tiriamoje duomenų aibėje klasterius bei apibrėžti susidariusių klasterių specifiką.</a:t>
            </a:r>
            <a:endParaRPr lang="lt-LT" sz="2200">
              <a:solidFill>
                <a:schemeClr val="accent2">
                  <a:lumMod val="10000"/>
                </a:schemeClr>
              </a:solidFill>
              <a:latin typeface="Times New Roman"/>
              <a:cs typeface="Arial"/>
            </a:endParaRPr>
          </a:p>
          <a:p>
            <a:pPr algn="just"/>
            <a:r>
              <a:rPr lang="lt-LT" sz="2200" b="1">
                <a:solidFill>
                  <a:schemeClr val="accent2">
                    <a:lumMod val="10000"/>
                  </a:schemeClr>
                </a:solidFill>
                <a:latin typeface="Times New Roman"/>
                <a:cs typeface="Arial"/>
              </a:rPr>
              <a:t>Uždaviniai:</a:t>
            </a:r>
          </a:p>
          <a:p>
            <a:pPr marL="342900" marR="32385" lvl="0" indent="-342900" algn="just">
              <a:lnSpc>
                <a:spcPct val="100000"/>
              </a:lnSpc>
              <a:buFont typeface="+mj-lt"/>
              <a:buAutoNum type="arabicPeriod"/>
            </a:pPr>
            <a:r>
              <a:rPr lang="lt-LT" sz="2200">
                <a:solidFill>
                  <a:srgbClr val="000000"/>
                </a:solidFill>
                <a:effectLst/>
                <a:latin typeface="Times New Roman" panose="02020603050405020304" pitchFamily="18" charset="0"/>
                <a:ea typeface="Times New Roman" panose="02020603050405020304" pitchFamily="18" charset="0"/>
              </a:rPr>
              <a:t>Pasirinkti ir įvardinti, pagal kokius požymius bus atliekamas klasterizavimas.</a:t>
            </a:r>
          </a:p>
          <a:p>
            <a:pPr marL="342900" marR="32385" lvl="0" indent="-342900" algn="just">
              <a:lnSpc>
                <a:spcPct val="100000"/>
              </a:lnSpc>
              <a:buFont typeface="+mj-lt"/>
              <a:buAutoNum type="arabicPeriod"/>
            </a:pPr>
            <a:r>
              <a:rPr lang="lt-LT" sz="2200">
                <a:solidFill>
                  <a:srgbClr val="000000"/>
                </a:solidFill>
                <a:effectLst/>
                <a:latin typeface="Times New Roman" panose="02020603050405020304" pitchFamily="18" charset="0"/>
                <a:ea typeface="Times New Roman" panose="02020603050405020304" pitchFamily="18" charset="0"/>
              </a:rPr>
              <a:t>Naudojant empirinį, </a:t>
            </a:r>
            <a:r>
              <a:rPr lang="lt-LT" sz="2200" err="1">
                <a:solidFill>
                  <a:srgbClr val="000000"/>
                </a:solidFill>
                <a:effectLst/>
                <a:latin typeface="Times New Roman" panose="02020603050405020304" pitchFamily="18" charset="0"/>
                <a:ea typeface="Times New Roman" panose="02020603050405020304" pitchFamily="18" charset="0"/>
              </a:rPr>
              <a:t>Elbow</a:t>
            </a:r>
            <a:r>
              <a:rPr lang="lt-LT" sz="2200">
                <a:solidFill>
                  <a:srgbClr val="000000"/>
                </a:solidFill>
                <a:effectLst/>
                <a:latin typeface="Times New Roman" panose="02020603050405020304" pitchFamily="18" charset="0"/>
                <a:ea typeface="Times New Roman" panose="02020603050405020304" pitchFamily="18" charset="0"/>
              </a:rPr>
              <a:t> ir vidutinio silueto metodą įvertinti optimalų klasterių skaičių. </a:t>
            </a:r>
          </a:p>
          <a:p>
            <a:pPr marL="342900" marR="32385" lvl="0" indent="-342900" algn="just">
              <a:lnSpc>
                <a:spcPct val="100000"/>
              </a:lnSpc>
              <a:buFont typeface="+mj-lt"/>
              <a:buAutoNum type="arabicPeriod"/>
            </a:pPr>
            <a:r>
              <a:rPr lang="lt-LT" sz="2200" err="1">
                <a:solidFill>
                  <a:srgbClr val="000000"/>
                </a:solidFill>
                <a:effectLst/>
                <a:latin typeface="Times New Roman" panose="02020603050405020304" pitchFamily="18" charset="0"/>
                <a:ea typeface="Times New Roman" panose="02020603050405020304" pitchFamily="18" charset="0"/>
              </a:rPr>
              <a:t>Suklasterizuoti</a:t>
            </a:r>
            <a:r>
              <a:rPr lang="lt-LT" sz="2200">
                <a:solidFill>
                  <a:srgbClr val="000000"/>
                </a:solidFill>
                <a:effectLst/>
                <a:latin typeface="Times New Roman" panose="02020603050405020304" pitchFamily="18" charset="0"/>
                <a:ea typeface="Times New Roman" panose="02020603050405020304" pitchFamily="18" charset="0"/>
              </a:rPr>
              <a:t> duomenis naudojant k - </a:t>
            </a:r>
            <a:r>
              <a:rPr lang="lt-LT" sz="2200" err="1">
                <a:solidFill>
                  <a:srgbClr val="000000"/>
                </a:solidFill>
                <a:effectLst/>
                <a:latin typeface="Times New Roman" panose="02020603050405020304" pitchFamily="18" charset="0"/>
                <a:ea typeface="Times New Roman" panose="02020603050405020304" pitchFamily="18" charset="0"/>
              </a:rPr>
              <a:t>means</a:t>
            </a:r>
            <a:r>
              <a:rPr lang="lt-LT" sz="2200">
                <a:solidFill>
                  <a:srgbClr val="000000"/>
                </a:solidFill>
                <a:effectLst/>
                <a:latin typeface="Times New Roman" panose="02020603050405020304" pitchFamily="18" charset="0"/>
                <a:ea typeface="Times New Roman" panose="02020603050405020304" pitchFamily="18" charset="0"/>
              </a:rPr>
              <a:t>, hierarchinį ar DBSCAN klasterizavimo algoritmus visiems duomenis aprašantiems požymiams.</a:t>
            </a:r>
          </a:p>
          <a:p>
            <a:pPr marL="342900" marR="32385" lvl="0" indent="-342900" algn="just">
              <a:lnSpc>
                <a:spcPct val="100000"/>
              </a:lnSpc>
              <a:buFont typeface="+mj-lt"/>
              <a:buAutoNum type="arabicPeriod"/>
            </a:pPr>
            <a:r>
              <a:rPr lang="lt-LT" sz="2200" err="1">
                <a:solidFill>
                  <a:srgbClr val="000000"/>
                </a:solidFill>
                <a:effectLst/>
                <a:latin typeface="Times New Roman" panose="02020603050405020304" pitchFamily="18" charset="0"/>
                <a:ea typeface="Times New Roman" panose="02020603050405020304" pitchFamily="18" charset="0"/>
              </a:rPr>
              <a:t>Suklasterizuoti</a:t>
            </a:r>
            <a:r>
              <a:rPr lang="lt-LT" sz="2200">
                <a:solidFill>
                  <a:srgbClr val="000000"/>
                </a:solidFill>
                <a:effectLst/>
                <a:latin typeface="Times New Roman" panose="02020603050405020304" pitchFamily="18" charset="0"/>
                <a:ea typeface="Times New Roman" panose="02020603050405020304" pitchFamily="18" charset="0"/>
              </a:rPr>
              <a:t> ir vizualizuoti duomenis, gautus panaudojus dimensijos mažinimo algoritmus bei pagal kitus pasirinktus požymius.</a:t>
            </a:r>
          </a:p>
          <a:p>
            <a:pPr marL="342900" marR="32385" lvl="0" indent="-342900" algn="just">
              <a:lnSpc>
                <a:spcPct val="100000"/>
              </a:lnSpc>
              <a:spcAft>
                <a:spcPts val="65"/>
              </a:spcAft>
              <a:buFont typeface="+mj-lt"/>
              <a:buAutoNum type="arabicPeriod"/>
            </a:pPr>
            <a:r>
              <a:rPr lang="lt-LT" sz="2200">
                <a:solidFill>
                  <a:srgbClr val="000000"/>
                </a:solidFill>
                <a:effectLst/>
                <a:latin typeface="Times New Roman" panose="02020603050405020304" pitchFamily="18" charset="0"/>
                <a:ea typeface="Times New Roman" panose="02020603050405020304" pitchFamily="18" charset="0"/>
              </a:rPr>
              <a:t>Pateikti susidariusių klasterių aprašomąsias statistikas ir palyginti, kas pasikeitė </a:t>
            </a:r>
            <a:r>
              <a:rPr lang="lt-LT" sz="2200" err="1">
                <a:solidFill>
                  <a:srgbClr val="000000"/>
                </a:solidFill>
                <a:effectLst/>
                <a:latin typeface="Times New Roman" panose="02020603050405020304" pitchFamily="18" charset="0"/>
                <a:ea typeface="Times New Roman" panose="02020603050405020304" pitchFamily="18" charset="0"/>
              </a:rPr>
              <a:t>klasterizavus</a:t>
            </a:r>
            <a:r>
              <a:rPr lang="lt-LT" sz="2200">
                <a:solidFill>
                  <a:srgbClr val="000000"/>
                </a:solidFill>
                <a:effectLst/>
                <a:latin typeface="Times New Roman" panose="02020603050405020304" pitchFamily="18" charset="0"/>
                <a:ea typeface="Times New Roman" panose="02020603050405020304" pitchFamily="18" charset="0"/>
              </a:rPr>
              <a:t> originalius duomenis ir sumažinus dimensiją bei pagal pasirinktus požymius.  </a:t>
            </a:r>
          </a:p>
        </p:txBody>
      </p:sp>
    </p:spTree>
    <p:extLst>
      <p:ext uri="{BB962C8B-B14F-4D97-AF65-F5344CB8AC3E}">
        <p14:creationId xmlns:p14="http://schemas.microsoft.com/office/powerpoint/2010/main" val="3438264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visi požymiai</a:t>
            </a:r>
            <a:endParaRPr lang="en-US" sz="3600">
              <a:latin typeface="Times New Roman"/>
            </a:endParaRPr>
          </a:p>
        </p:txBody>
      </p:sp>
      <p:sp>
        <p:nvSpPr>
          <p:cNvPr id="3" name="Text Placeholder 2"/>
          <p:cNvSpPr>
            <a:spLocks noGrp="1"/>
          </p:cNvSpPr>
          <p:nvPr>
            <p:ph type="body" sz="quarter" idx="12"/>
          </p:nvPr>
        </p:nvSpPr>
        <p:spPr>
          <a:xfrm>
            <a:off x="764929" y="1130027"/>
            <a:ext cx="10862212" cy="1736411"/>
          </a:xfrm>
        </p:spPr>
        <p:txBody>
          <a:bodyPr vert="horz" lIns="91440" tIns="45720" rIns="91440" bIns="45720" rtlCol="0" anchor="t">
            <a:normAutofit/>
          </a:bodyPr>
          <a:lstStyle/>
          <a:p>
            <a:r>
              <a:rPr lang="lt-LT" sz="1800">
                <a:solidFill>
                  <a:srgbClr val="000000"/>
                </a:solidFill>
                <a:effectLst/>
                <a:latin typeface="Times New Roman" panose="02020603050405020304" pitchFamily="18" charset="0"/>
                <a:ea typeface="Times New Roman" panose="02020603050405020304" pitchFamily="18" charset="0"/>
              </a:rPr>
              <a:t>Galima pastebėti, kad klasteriai persidengia, </a:t>
            </a:r>
            <a:r>
              <a:rPr lang="lt-LT" sz="1800" err="1">
                <a:solidFill>
                  <a:srgbClr val="000000"/>
                </a:solidFill>
                <a:effectLst/>
                <a:latin typeface="Times New Roman" panose="02020603050405020304" pitchFamily="18" charset="0"/>
                <a:ea typeface="Times New Roman" panose="02020603050405020304" pitchFamily="18" charset="0"/>
              </a:rPr>
              <a:t>Complete</a:t>
            </a:r>
            <a:r>
              <a:rPr lang="lt-LT" sz="1800">
                <a:solidFill>
                  <a:srgbClr val="000000"/>
                </a:solidFill>
                <a:effectLst/>
                <a:latin typeface="Times New Roman" panose="02020603050405020304" pitchFamily="18" charset="0"/>
                <a:ea typeface="Times New Roman" panose="02020603050405020304" pitchFamily="18" charset="0"/>
              </a:rPr>
              <a:t> ir </a:t>
            </a:r>
            <a:r>
              <a:rPr lang="lt-LT" sz="1800" err="1">
                <a:solidFill>
                  <a:srgbClr val="000000"/>
                </a:solidFill>
                <a:effectLst/>
                <a:latin typeface="Times New Roman" panose="02020603050405020304" pitchFamily="18" charset="0"/>
                <a:ea typeface="Times New Roman" panose="02020603050405020304" pitchFamily="18" charset="0"/>
              </a:rPr>
              <a:t>Mcquitty</a:t>
            </a:r>
            <a:r>
              <a:rPr lang="lt-LT" sz="1800">
                <a:solidFill>
                  <a:srgbClr val="000000"/>
                </a:solidFill>
                <a:effectLst/>
                <a:latin typeface="Times New Roman" panose="02020603050405020304" pitchFamily="18" charset="0"/>
                <a:ea typeface="Times New Roman" panose="02020603050405020304" pitchFamily="18" charset="0"/>
              </a:rPr>
              <a:t> metodai </a:t>
            </a:r>
            <a:r>
              <a:rPr lang="lt-LT" sz="1800" err="1">
                <a:solidFill>
                  <a:srgbClr val="000000"/>
                </a:solidFill>
                <a:effectLst/>
                <a:latin typeface="Times New Roman" panose="02020603050405020304" pitchFamily="18" charset="0"/>
                <a:ea typeface="Times New Roman" panose="02020603050405020304" pitchFamily="18" charset="0"/>
              </a:rPr>
              <a:t>didžiają</a:t>
            </a:r>
            <a:r>
              <a:rPr lang="lt-LT" sz="1800">
                <a:solidFill>
                  <a:srgbClr val="000000"/>
                </a:solidFill>
                <a:effectLst/>
                <a:latin typeface="Times New Roman" panose="02020603050405020304" pitchFamily="18" charset="0"/>
                <a:ea typeface="Times New Roman" panose="02020603050405020304" pitchFamily="18" charset="0"/>
              </a:rPr>
              <a:t> dalį stebėjimų sudėjo į vieną klasterį, o </a:t>
            </a:r>
            <a:r>
              <a:rPr lang="lt-LT" sz="1800" err="1">
                <a:solidFill>
                  <a:srgbClr val="000000"/>
                </a:solidFill>
                <a:effectLst/>
                <a:latin typeface="Times New Roman" panose="02020603050405020304" pitchFamily="18" charset="0"/>
                <a:ea typeface="Times New Roman" panose="02020603050405020304" pitchFamily="18" charset="0"/>
              </a:rPr>
              <a:t>Ward</a:t>
            </a:r>
            <a:r>
              <a:rPr lang="lt-LT" sz="1800">
                <a:solidFill>
                  <a:srgbClr val="000000"/>
                </a:solidFill>
                <a:effectLst/>
                <a:latin typeface="Times New Roman" panose="02020603050405020304" pitchFamily="18" charset="0"/>
                <a:ea typeface="Times New Roman" panose="02020603050405020304" pitchFamily="18" charset="0"/>
              </a:rPr>
              <a:t> metodas pasirodė geriausiai – 2 klasteryje daugiausiai susigrupavo nesergančių, o 1 klasteryje daugiausiai sergančių pacientų pakliuvo, t. y. 1 klasteryje pakliuvo apie 75 proc. visų sergančių pacientų, o 2 apie 56 proc. visų sveikų asmenų. </a:t>
            </a:r>
          </a:p>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aveikslėlis 6" descr="Paveikslėlis, kuriame yra diagrama&#10;&#10;Automatiškai sugeneruotas aprašymas">
            <a:extLst>
              <a:ext uri="{FF2B5EF4-FFF2-40B4-BE49-F238E27FC236}">
                <a16:creationId xmlns:a16="http://schemas.microsoft.com/office/drawing/2014/main" id="{43475FD2-EB34-79C8-2DF5-F86797C718C0}"/>
              </a:ext>
            </a:extLst>
          </p:cNvPr>
          <p:cNvPicPr>
            <a:picLocks noChangeAspect="1"/>
          </p:cNvPicPr>
          <p:nvPr/>
        </p:nvPicPr>
        <p:blipFill rotWithShape="1">
          <a:blip r:embed="rId2"/>
          <a:srcRect t="1289"/>
          <a:stretch/>
        </p:blipFill>
        <p:spPr bwMode="auto">
          <a:xfrm>
            <a:off x="3565483" y="3155160"/>
            <a:ext cx="8210345" cy="3228314"/>
          </a:xfrm>
          <a:prstGeom prst="rect">
            <a:avLst/>
          </a:prstGeom>
          <a:ln>
            <a:noFill/>
          </a:ln>
          <a:extLst>
            <a:ext uri="{53640926-AAD7-44D8-BBD7-CCE9431645EC}">
              <a14:shadowObscured xmlns:a14="http://schemas.microsoft.com/office/drawing/2010/main"/>
            </a:ext>
          </a:extLst>
        </p:spPr>
      </p:pic>
      <p:graphicFrame>
        <p:nvGraphicFramePr>
          <p:cNvPr id="8" name="Lentelė 7">
            <a:extLst>
              <a:ext uri="{FF2B5EF4-FFF2-40B4-BE49-F238E27FC236}">
                <a16:creationId xmlns:a16="http://schemas.microsoft.com/office/drawing/2014/main" id="{14E50102-BD80-C1BC-408F-0DBF62D1358F}"/>
              </a:ext>
            </a:extLst>
          </p:cNvPr>
          <p:cNvGraphicFramePr>
            <a:graphicFrameLocks noGrp="1"/>
          </p:cNvGraphicFramePr>
          <p:nvPr>
            <p:extLst>
              <p:ext uri="{D42A27DB-BD31-4B8C-83A1-F6EECF244321}">
                <p14:modId xmlns:p14="http://schemas.microsoft.com/office/powerpoint/2010/main" val="3934761816"/>
              </p:ext>
            </p:extLst>
          </p:nvPr>
        </p:nvGraphicFramePr>
        <p:xfrm>
          <a:off x="3817950" y="2042120"/>
          <a:ext cx="1698943" cy="766319"/>
        </p:xfrm>
        <a:graphic>
          <a:graphicData uri="http://schemas.openxmlformats.org/drawingml/2006/table">
            <a:tbl>
              <a:tblPr firstRow="1" firstCol="1" bandRow="1">
                <a:tableStyleId>{793D81CF-94F2-401A-BA57-92F5A7B2D0C5}</a:tableStyleId>
              </a:tblPr>
              <a:tblGrid>
                <a:gridCol w="1160780">
                  <a:extLst>
                    <a:ext uri="{9D8B030D-6E8A-4147-A177-3AD203B41FA5}">
                      <a16:colId xmlns:a16="http://schemas.microsoft.com/office/drawing/2014/main" val="2513172072"/>
                    </a:ext>
                  </a:extLst>
                </a:gridCol>
                <a:gridCol w="538163">
                  <a:extLst>
                    <a:ext uri="{9D8B030D-6E8A-4147-A177-3AD203B41FA5}">
                      <a16:colId xmlns:a16="http://schemas.microsoft.com/office/drawing/2014/main" val="3097119709"/>
                    </a:ext>
                  </a:extLst>
                </a:gridCol>
              </a:tblGrid>
              <a:tr h="0">
                <a:tc gridSpan="2">
                  <a:txBody>
                    <a:bodyPr/>
                    <a:lstStyle/>
                    <a:p>
                      <a:pPr marL="6350" marR="33655" indent="-6350" algn="ctr">
                        <a:lnSpc>
                          <a:spcPct val="111000"/>
                        </a:lnSpc>
                        <a:spcAft>
                          <a:spcPts val="65"/>
                        </a:spcAft>
                      </a:pPr>
                      <a:r>
                        <a:rPr lang="lt-LT" sz="1200" kern="100">
                          <a:effectLst/>
                        </a:rPr>
                        <a:t>Originalus klasių pasiskirstymas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lt-LT"/>
                    </a:p>
                  </a:txBody>
                  <a:tcPr/>
                </a:tc>
                <a:extLst>
                  <a:ext uri="{0D108BD9-81ED-4DB2-BD59-A6C34878D82A}">
                    <a16:rowId xmlns:a16="http://schemas.microsoft.com/office/drawing/2014/main" val="1179344604"/>
                  </a:ext>
                </a:extLst>
              </a:tr>
              <a:tr h="0">
                <a:tc>
                  <a:txBody>
                    <a:bodyPr/>
                    <a:lstStyle/>
                    <a:p>
                      <a:pPr marL="6350" marR="33655" indent="-6350" algn="ctr">
                        <a:lnSpc>
                          <a:spcPct val="111000"/>
                        </a:lnSpc>
                        <a:spcAft>
                          <a:spcPts val="65"/>
                        </a:spcAft>
                      </a:pPr>
                      <a:r>
                        <a:rPr lang="lt-LT" sz="1200" kern="100">
                          <a:effectLst/>
                        </a:rPr>
                        <a:t>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272907073"/>
                  </a:ext>
                </a:extLst>
              </a:tr>
              <a:tr h="0">
                <a:tc>
                  <a:txBody>
                    <a:bodyPr/>
                    <a:lstStyle/>
                    <a:p>
                      <a:pPr marL="6350" marR="33655" indent="-6350" algn="ctr">
                        <a:lnSpc>
                          <a:spcPct val="111000"/>
                        </a:lnSpc>
                        <a:spcAft>
                          <a:spcPts val="65"/>
                        </a:spcAft>
                      </a:pPr>
                      <a:r>
                        <a:rPr lang="lt-LT" sz="1200" kern="100">
                          <a:effectLst/>
                        </a:rPr>
                        <a:t>478</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251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59843015"/>
                  </a:ext>
                </a:extLst>
              </a:tr>
            </a:tbl>
          </a:graphicData>
        </a:graphic>
      </p:graphicFrame>
      <p:graphicFrame>
        <p:nvGraphicFramePr>
          <p:cNvPr id="9" name="Lentelė 8">
            <a:extLst>
              <a:ext uri="{FF2B5EF4-FFF2-40B4-BE49-F238E27FC236}">
                <a16:creationId xmlns:a16="http://schemas.microsoft.com/office/drawing/2014/main" id="{5617FD81-B347-C605-BFBC-8260AB787496}"/>
              </a:ext>
            </a:extLst>
          </p:cNvPr>
          <p:cNvGraphicFramePr>
            <a:graphicFrameLocks noGrp="1"/>
          </p:cNvGraphicFramePr>
          <p:nvPr>
            <p:extLst>
              <p:ext uri="{D42A27DB-BD31-4B8C-83A1-F6EECF244321}">
                <p14:modId xmlns:p14="http://schemas.microsoft.com/office/powerpoint/2010/main" val="2619593896"/>
              </p:ext>
            </p:extLst>
          </p:nvPr>
        </p:nvGraphicFramePr>
        <p:xfrm>
          <a:off x="953289" y="2748045"/>
          <a:ext cx="2060575" cy="1157288"/>
        </p:xfrm>
        <a:graphic>
          <a:graphicData uri="http://schemas.openxmlformats.org/drawingml/2006/table">
            <a:tbl>
              <a:tblPr firstRow="1" firstCol="1" bandRow="1">
                <a:tableStyleId>{793D81CF-94F2-401A-BA57-92F5A7B2D0C5}</a:tableStyleId>
              </a:tblPr>
              <a:tblGrid>
                <a:gridCol w="800735">
                  <a:extLst>
                    <a:ext uri="{9D8B030D-6E8A-4147-A177-3AD203B41FA5}">
                      <a16:colId xmlns:a16="http://schemas.microsoft.com/office/drawing/2014/main" val="1006469389"/>
                    </a:ext>
                  </a:extLst>
                </a:gridCol>
                <a:gridCol w="629920">
                  <a:extLst>
                    <a:ext uri="{9D8B030D-6E8A-4147-A177-3AD203B41FA5}">
                      <a16:colId xmlns:a16="http://schemas.microsoft.com/office/drawing/2014/main" val="4017195023"/>
                    </a:ext>
                  </a:extLst>
                </a:gridCol>
                <a:gridCol w="629920">
                  <a:extLst>
                    <a:ext uri="{9D8B030D-6E8A-4147-A177-3AD203B41FA5}">
                      <a16:colId xmlns:a16="http://schemas.microsoft.com/office/drawing/2014/main" val="1732045751"/>
                    </a:ext>
                  </a:extLst>
                </a:gridCol>
              </a:tblGrid>
              <a:tr h="0">
                <a:tc rowSpan="2">
                  <a:txBody>
                    <a:bodyPr/>
                    <a:lstStyle/>
                    <a:p>
                      <a:pPr marL="6350" marR="33655" indent="-6350" algn="ctr">
                        <a:lnSpc>
                          <a:spcPct val="111000"/>
                        </a:lnSpc>
                        <a:spcAft>
                          <a:spcPts val="65"/>
                        </a:spcAft>
                      </a:pPr>
                      <a:r>
                        <a:rPr lang="lt-LT" sz="1200" kern="100">
                          <a:effectLst/>
                        </a:rPr>
                        <a:t>Klasterio nr.</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6350" marR="33655" indent="-6350" algn="ctr">
                        <a:lnSpc>
                          <a:spcPct val="111000"/>
                        </a:lnSpc>
                        <a:spcAft>
                          <a:spcPts val="65"/>
                        </a:spcAft>
                      </a:pPr>
                      <a:r>
                        <a:rPr lang="lt-LT" sz="1200" kern="100">
                          <a:effectLst/>
                        </a:rPr>
                        <a:t>Ward klasių klasterizavimas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lt-LT"/>
                    </a:p>
                  </a:txBody>
                  <a:tcPr/>
                </a:tc>
                <a:extLst>
                  <a:ext uri="{0D108BD9-81ED-4DB2-BD59-A6C34878D82A}">
                    <a16:rowId xmlns:a16="http://schemas.microsoft.com/office/drawing/2014/main" val="4176044054"/>
                  </a:ext>
                </a:extLst>
              </a:tr>
              <a:tr h="0">
                <a:tc vMerge="1">
                  <a:txBody>
                    <a:bodyPr/>
                    <a:lstStyle/>
                    <a:p>
                      <a:endParaRPr lang="lt-LT"/>
                    </a:p>
                  </a:txBody>
                  <a:tcPr/>
                </a:tc>
                <a:tc>
                  <a:txBody>
                    <a:bodyPr/>
                    <a:lstStyle/>
                    <a:p>
                      <a:pPr marL="6350" marR="33655" indent="-6350" algn="ctr">
                        <a:lnSpc>
                          <a:spcPct val="111000"/>
                        </a:lnSpc>
                        <a:spcAft>
                          <a:spcPts val="65"/>
                        </a:spcAft>
                      </a:pPr>
                      <a:r>
                        <a:rPr lang="lt-LT" sz="1200" kern="100">
                          <a:effectLst/>
                        </a:rPr>
                        <a:t>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47387598"/>
                  </a:ext>
                </a:extLst>
              </a:tr>
              <a:tr h="0">
                <a:tc>
                  <a:txBody>
                    <a:bodyPr/>
                    <a:lstStyle/>
                    <a:p>
                      <a:pPr marL="6350" marR="33655" indent="-6350" algn="ctr">
                        <a:lnSpc>
                          <a:spcPct val="111000"/>
                        </a:lnSpc>
                        <a:spcAft>
                          <a:spcPts val="65"/>
                        </a:spcAft>
                      </a:pPr>
                      <a:r>
                        <a:rPr lang="lt-LT" sz="1200" kern="100">
                          <a:effectLst/>
                        </a:rPr>
                        <a:t>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211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187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299723450"/>
                  </a:ext>
                </a:extLst>
              </a:tr>
              <a:tr h="0">
                <a:tc>
                  <a:txBody>
                    <a:bodyPr/>
                    <a:lstStyle/>
                    <a:p>
                      <a:pPr marL="6350" marR="33655" indent="-6350" algn="ctr">
                        <a:lnSpc>
                          <a:spcPct val="111000"/>
                        </a:lnSpc>
                        <a:spcAft>
                          <a:spcPts val="65"/>
                        </a:spcAft>
                      </a:pPr>
                      <a:r>
                        <a:rPr lang="lt-LT" sz="1200" kern="100">
                          <a:effectLst/>
                        </a:rPr>
                        <a:t>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267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64</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73881815"/>
                  </a:ext>
                </a:extLst>
              </a:tr>
            </a:tbl>
          </a:graphicData>
        </a:graphic>
      </p:graphicFrame>
      <p:graphicFrame>
        <p:nvGraphicFramePr>
          <p:cNvPr id="10" name="Lentelė 9">
            <a:extLst>
              <a:ext uri="{FF2B5EF4-FFF2-40B4-BE49-F238E27FC236}">
                <a16:creationId xmlns:a16="http://schemas.microsoft.com/office/drawing/2014/main" id="{AC578C8C-67A9-7146-C83F-B142C12832A8}"/>
              </a:ext>
            </a:extLst>
          </p:cNvPr>
          <p:cNvGraphicFramePr>
            <a:graphicFrameLocks noGrp="1"/>
          </p:cNvGraphicFramePr>
          <p:nvPr>
            <p:extLst>
              <p:ext uri="{D42A27DB-BD31-4B8C-83A1-F6EECF244321}">
                <p14:modId xmlns:p14="http://schemas.microsoft.com/office/powerpoint/2010/main" val="1464560808"/>
              </p:ext>
            </p:extLst>
          </p:nvPr>
        </p:nvGraphicFramePr>
        <p:xfrm>
          <a:off x="953289" y="4344795"/>
          <a:ext cx="2061210" cy="1923418"/>
        </p:xfrm>
        <a:graphic>
          <a:graphicData uri="http://schemas.openxmlformats.org/drawingml/2006/table">
            <a:tbl>
              <a:tblPr firstRow="1" firstCol="1" bandRow="1">
                <a:tableStyleId>{793D81CF-94F2-401A-BA57-92F5A7B2D0C5}</a:tableStyleId>
              </a:tblPr>
              <a:tblGrid>
                <a:gridCol w="800735">
                  <a:extLst>
                    <a:ext uri="{9D8B030D-6E8A-4147-A177-3AD203B41FA5}">
                      <a16:colId xmlns:a16="http://schemas.microsoft.com/office/drawing/2014/main" val="4041882962"/>
                    </a:ext>
                  </a:extLst>
                </a:gridCol>
                <a:gridCol w="630555">
                  <a:extLst>
                    <a:ext uri="{9D8B030D-6E8A-4147-A177-3AD203B41FA5}">
                      <a16:colId xmlns:a16="http://schemas.microsoft.com/office/drawing/2014/main" val="40888956"/>
                    </a:ext>
                  </a:extLst>
                </a:gridCol>
                <a:gridCol w="629920">
                  <a:extLst>
                    <a:ext uri="{9D8B030D-6E8A-4147-A177-3AD203B41FA5}">
                      <a16:colId xmlns:a16="http://schemas.microsoft.com/office/drawing/2014/main" val="156387809"/>
                    </a:ext>
                  </a:extLst>
                </a:gridCol>
              </a:tblGrid>
              <a:tr h="0">
                <a:tc rowSpan="2">
                  <a:txBody>
                    <a:bodyPr/>
                    <a:lstStyle/>
                    <a:p>
                      <a:pPr marL="6350" marR="33655" indent="-6350" algn="ctr">
                        <a:lnSpc>
                          <a:spcPct val="111000"/>
                        </a:lnSpc>
                        <a:spcAft>
                          <a:spcPts val="65"/>
                        </a:spcAft>
                      </a:pPr>
                      <a:r>
                        <a:rPr lang="lt-LT" sz="1200" kern="100">
                          <a:effectLst/>
                        </a:rPr>
                        <a:t>Klasterio </a:t>
                      </a:r>
                      <a:r>
                        <a:rPr lang="lt-LT" sz="1200" kern="100" err="1">
                          <a:effectLst/>
                        </a:rPr>
                        <a:t>nr.</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6350" marR="33655" indent="-6350" algn="ctr">
                        <a:lnSpc>
                          <a:spcPct val="111000"/>
                        </a:lnSpc>
                        <a:spcAft>
                          <a:spcPts val="65"/>
                        </a:spcAft>
                      </a:pPr>
                      <a:r>
                        <a:rPr lang="lt-LT" sz="1200" kern="100">
                          <a:effectLst/>
                        </a:rPr>
                        <a:t>Mcquitty klasių klasterizavimas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lt-LT"/>
                    </a:p>
                  </a:txBody>
                  <a:tcPr/>
                </a:tc>
                <a:extLst>
                  <a:ext uri="{0D108BD9-81ED-4DB2-BD59-A6C34878D82A}">
                    <a16:rowId xmlns:a16="http://schemas.microsoft.com/office/drawing/2014/main" val="2110085731"/>
                  </a:ext>
                </a:extLst>
              </a:tr>
              <a:tr h="0">
                <a:tc vMerge="1">
                  <a:txBody>
                    <a:bodyPr/>
                    <a:lstStyle/>
                    <a:p>
                      <a:endParaRPr lang="lt-LT"/>
                    </a:p>
                  </a:txBody>
                  <a:tcPr/>
                </a:tc>
                <a:tc>
                  <a:txBody>
                    <a:bodyPr/>
                    <a:lstStyle/>
                    <a:p>
                      <a:pPr marL="6350" marR="33655" indent="-6350" algn="ctr">
                        <a:lnSpc>
                          <a:spcPct val="111000"/>
                        </a:lnSpc>
                        <a:spcAft>
                          <a:spcPts val="65"/>
                        </a:spcAft>
                      </a:pPr>
                      <a:r>
                        <a:rPr lang="lt-LT" sz="1200" kern="100">
                          <a:effectLst/>
                        </a:rPr>
                        <a:t>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096018519"/>
                  </a:ext>
                </a:extLst>
              </a:tr>
              <a:tr h="0">
                <a:tc>
                  <a:txBody>
                    <a:bodyPr/>
                    <a:lstStyle/>
                    <a:p>
                      <a:pPr marL="6350" marR="33655" indent="-6350" algn="ctr">
                        <a:lnSpc>
                          <a:spcPct val="111000"/>
                        </a:lnSpc>
                        <a:spcAft>
                          <a:spcPts val="65"/>
                        </a:spcAft>
                      </a:pPr>
                      <a:r>
                        <a:rPr lang="lt-LT" sz="1200" kern="100">
                          <a:effectLst/>
                        </a:rPr>
                        <a:t>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113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75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848304469"/>
                  </a:ext>
                </a:extLst>
              </a:tr>
              <a:tr h="0">
                <a:tc>
                  <a:txBody>
                    <a:bodyPr/>
                    <a:lstStyle/>
                    <a:p>
                      <a:pPr marL="6350" marR="33655" indent="-6350" algn="ctr">
                        <a:lnSpc>
                          <a:spcPct val="111000"/>
                        </a:lnSpc>
                        <a:spcAft>
                          <a:spcPts val="65"/>
                        </a:spcAft>
                      </a:pPr>
                      <a:r>
                        <a:rPr lang="lt-LT" sz="1200" kern="100">
                          <a:effectLst/>
                        </a:rPr>
                        <a:t>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190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8</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41416096"/>
                  </a:ext>
                </a:extLst>
              </a:tr>
              <a:tr h="0">
                <a:tc>
                  <a:txBody>
                    <a:bodyPr/>
                    <a:lstStyle/>
                    <a:p>
                      <a:pPr marL="6350" marR="33655" indent="-6350" algn="ctr">
                        <a:lnSpc>
                          <a:spcPct val="111000"/>
                        </a:lnSpc>
                        <a:spcAft>
                          <a:spcPts val="65"/>
                        </a:spcAft>
                      </a:pPr>
                      <a:r>
                        <a:rPr lang="lt-LT" sz="1200" kern="100">
                          <a:effectLst/>
                        </a:rPr>
                        <a:t>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95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71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68325084"/>
                  </a:ext>
                </a:extLst>
              </a:tr>
              <a:tr h="0">
                <a:tc>
                  <a:txBody>
                    <a:bodyPr/>
                    <a:lstStyle/>
                    <a:p>
                      <a:pPr marL="6350" marR="33655" indent="-6350" algn="ctr">
                        <a:lnSpc>
                          <a:spcPct val="111000"/>
                        </a:lnSpc>
                        <a:spcAft>
                          <a:spcPts val="65"/>
                        </a:spcAft>
                      </a:pPr>
                      <a:r>
                        <a:rPr lang="lt-LT" sz="1200" kern="100">
                          <a:effectLst/>
                        </a:rPr>
                        <a:t>4</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64</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50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26956101"/>
                  </a:ext>
                </a:extLst>
              </a:tr>
              <a:tr h="0">
                <a:tc>
                  <a:txBody>
                    <a:bodyPr/>
                    <a:lstStyle/>
                    <a:p>
                      <a:pPr marL="6350" marR="33655" indent="-6350" algn="ctr">
                        <a:lnSpc>
                          <a:spcPct val="111000"/>
                        </a:lnSpc>
                        <a:spcAft>
                          <a:spcPts val="65"/>
                        </a:spcAft>
                      </a:pPr>
                      <a:r>
                        <a:rPr lang="lt-LT" sz="1200" kern="100">
                          <a:effectLst/>
                        </a:rPr>
                        <a:t>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47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745094359"/>
                  </a:ext>
                </a:extLst>
              </a:tr>
            </a:tbl>
          </a:graphicData>
        </a:graphic>
      </p:graphicFrame>
    </p:spTree>
    <p:extLst>
      <p:ext uri="{BB962C8B-B14F-4D97-AF65-F5344CB8AC3E}">
        <p14:creationId xmlns:p14="http://schemas.microsoft.com/office/powerpoint/2010/main" val="3914796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visi požymiai</a:t>
            </a:r>
            <a:endParaRPr lang="en-US" sz="3600" err="1">
              <a:latin typeface="Times New Roman"/>
            </a:endParaRPr>
          </a:p>
        </p:txBody>
      </p:sp>
      <p:sp>
        <p:nvSpPr>
          <p:cNvPr id="3" name="Text Placeholder 2"/>
          <p:cNvSpPr>
            <a:spLocks noGrp="1"/>
          </p:cNvSpPr>
          <p:nvPr>
            <p:ph type="body" sz="quarter" idx="12"/>
          </p:nvPr>
        </p:nvSpPr>
        <p:spPr>
          <a:xfrm>
            <a:off x="764929" y="1130027"/>
            <a:ext cx="10862212" cy="1736411"/>
          </a:xfrm>
        </p:spPr>
        <p:txBody>
          <a:bodyPr vert="horz" lIns="91440" tIns="45720" rIns="91440" bIns="45720" rtlCol="0" anchor="t">
            <a:normAutofit/>
          </a:bodyPr>
          <a:lstStyle/>
          <a:p>
            <a:r>
              <a:rPr lang="lt-LT" sz="1800">
                <a:solidFill>
                  <a:srgbClr val="000000"/>
                </a:solidFill>
                <a:effectLst/>
                <a:latin typeface="Times New Roman" panose="02020603050405020304" pitchFamily="18" charset="0"/>
                <a:ea typeface="Times New Roman" panose="02020603050405020304" pitchFamily="18" charset="0"/>
              </a:rPr>
              <a:t>Toliau tas pats pritaikyta skaičiuojant atstumą Manheteno metodu. </a:t>
            </a:r>
            <a:r>
              <a:rPr lang="lt-LT" sz="1800" err="1">
                <a:solidFill>
                  <a:srgbClr val="000000"/>
                </a:solidFill>
                <a:effectLst/>
                <a:latin typeface="Times New Roman" panose="02020603050405020304" pitchFamily="18" charset="0"/>
                <a:ea typeface="Times New Roman" panose="02020603050405020304" pitchFamily="18" charset="0"/>
              </a:rPr>
              <a:t>Dendrogramos</a:t>
            </a:r>
            <a:r>
              <a:rPr lang="lt-LT" sz="1800">
                <a:solidFill>
                  <a:srgbClr val="000000"/>
                </a:solidFill>
                <a:effectLst/>
                <a:latin typeface="Times New Roman" panose="02020603050405020304" pitchFamily="18" charset="0"/>
                <a:ea typeface="Times New Roman" panose="02020603050405020304" pitchFamily="18" charset="0"/>
              </a:rPr>
              <a:t> parodė, kad optimalus klasterių skaičius </a:t>
            </a:r>
            <a:r>
              <a:rPr lang="lt-LT" sz="1800" err="1">
                <a:solidFill>
                  <a:srgbClr val="000000"/>
                </a:solidFill>
                <a:effectLst/>
                <a:latin typeface="Times New Roman" panose="02020603050405020304" pitchFamily="18" charset="0"/>
                <a:ea typeface="Times New Roman" panose="02020603050405020304" pitchFamily="18" charset="0"/>
              </a:rPr>
              <a:t>Ward.D</a:t>
            </a:r>
            <a:r>
              <a:rPr lang="lt-LT" sz="1800">
                <a:solidFill>
                  <a:srgbClr val="000000"/>
                </a:solidFill>
                <a:effectLst/>
                <a:latin typeface="Times New Roman" panose="02020603050405020304" pitchFamily="18" charset="0"/>
                <a:ea typeface="Times New Roman" panose="02020603050405020304" pitchFamily="18" charset="0"/>
              </a:rPr>
              <a:t> algoritmu yra 3, </a:t>
            </a:r>
            <a:r>
              <a:rPr lang="lt-LT" sz="1800" err="1">
                <a:solidFill>
                  <a:srgbClr val="000000"/>
                </a:solidFill>
                <a:effectLst/>
                <a:latin typeface="Times New Roman" panose="02020603050405020304" pitchFamily="18" charset="0"/>
                <a:ea typeface="Times New Roman" panose="02020603050405020304" pitchFamily="18" charset="0"/>
              </a:rPr>
              <a:t>Complete</a:t>
            </a:r>
            <a:r>
              <a:rPr lang="lt-LT" sz="1800">
                <a:solidFill>
                  <a:srgbClr val="000000"/>
                </a:solidFill>
                <a:effectLst/>
                <a:latin typeface="Times New Roman" panose="02020603050405020304" pitchFamily="18" charset="0"/>
                <a:ea typeface="Times New Roman" panose="02020603050405020304" pitchFamily="18" charset="0"/>
              </a:rPr>
              <a:t> – 46, o </a:t>
            </a:r>
            <a:r>
              <a:rPr lang="lt-LT" sz="1800" err="1">
                <a:solidFill>
                  <a:srgbClr val="000000"/>
                </a:solidFill>
                <a:effectLst/>
                <a:latin typeface="Times New Roman" panose="02020603050405020304" pitchFamily="18" charset="0"/>
                <a:ea typeface="Times New Roman" panose="02020603050405020304" pitchFamily="18" charset="0"/>
              </a:rPr>
              <a:t>Mcquitty</a:t>
            </a:r>
            <a:r>
              <a:rPr lang="lt-LT" sz="1800">
                <a:solidFill>
                  <a:srgbClr val="000000"/>
                </a:solidFill>
                <a:effectLst/>
                <a:latin typeface="Times New Roman" panose="02020603050405020304" pitchFamily="18" charset="0"/>
                <a:ea typeface="Times New Roman" panose="02020603050405020304" pitchFamily="18" charset="0"/>
              </a:rPr>
              <a:t> 21 klasteris.</a:t>
            </a:r>
          </a:p>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aveikslėlis 6" descr="Paveikslėlis, kuriame yra diagrama&#10;&#10;Automatiškai sugeneruotas aprašymas">
            <a:extLst>
              <a:ext uri="{FF2B5EF4-FFF2-40B4-BE49-F238E27FC236}">
                <a16:creationId xmlns:a16="http://schemas.microsoft.com/office/drawing/2014/main" id="{2CC17415-879F-8D42-2E56-204B7A2C1B20}"/>
              </a:ext>
            </a:extLst>
          </p:cNvPr>
          <p:cNvPicPr>
            <a:picLocks noChangeAspect="1"/>
          </p:cNvPicPr>
          <p:nvPr/>
        </p:nvPicPr>
        <p:blipFill rotWithShape="1">
          <a:blip r:embed="rId2"/>
          <a:srcRect t="3177" b="8740"/>
          <a:stretch/>
        </p:blipFill>
        <p:spPr bwMode="auto">
          <a:xfrm>
            <a:off x="2441794" y="2192293"/>
            <a:ext cx="7103254" cy="3535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8653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visi požymiai</a:t>
            </a:r>
            <a:endParaRPr lang="en-US" sz="3600">
              <a:latin typeface="Times New Roman"/>
            </a:endParaRPr>
          </a:p>
        </p:txBody>
      </p:sp>
      <p:sp>
        <p:nvSpPr>
          <p:cNvPr id="3" name="Text Placeholder 2"/>
          <p:cNvSpPr>
            <a:spLocks noGrp="1"/>
          </p:cNvSpPr>
          <p:nvPr>
            <p:ph type="body" sz="quarter" idx="12"/>
          </p:nvPr>
        </p:nvSpPr>
        <p:spPr>
          <a:xfrm>
            <a:off x="764929" y="1130027"/>
            <a:ext cx="10862212" cy="1736411"/>
          </a:xfrm>
        </p:spPr>
        <p:txBody>
          <a:bodyPr vert="horz" lIns="91440" tIns="45720" rIns="91440" bIns="45720" rtlCol="0" anchor="t">
            <a:normAutofit/>
          </a:bodyPr>
          <a:lstStyle/>
          <a:p>
            <a:r>
              <a:rPr lang="lt-LT" sz="1800">
                <a:solidFill>
                  <a:srgbClr val="000000"/>
                </a:solidFill>
                <a:effectLst/>
                <a:latin typeface="Times New Roman" panose="02020603050405020304" pitchFamily="18" charset="0"/>
                <a:ea typeface="Times New Roman" panose="02020603050405020304" pitchFamily="18" charset="0"/>
              </a:rPr>
              <a:t>Klasteriai stipriai persidengia su </a:t>
            </a:r>
            <a:r>
              <a:rPr lang="lt-LT" sz="1800" err="1">
                <a:solidFill>
                  <a:srgbClr val="000000"/>
                </a:solidFill>
                <a:effectLst/>
                <a:latin typeface="Times New Roman" panose="02020603050405020304" pitchFamily="18" charset="0"/>
                <a:ea typeface="Times New Roman" panose="02020603050405020304" pitchFamily="18" charset="0"/>
              </a:rPr>
              <a:t>Complete</a:t>
            </a:r>
            <a:r>
              <a:rPr lang="lt-LT" sz="1800">
                <a:solidFill>
                  <a:srgbClr val="000000"/>
                </a:solidFill>
                <a:effectLst/>
                <a:latin typeface="Times New Roman" panose="02020603050405020304" pitchFamily="18" charset="0"/>
                <a:ea typeface="Times New Roman" panose="02020603050405020304" pitchFamily="18" charset="0"/>
              </a:rPr>
              <a:t> ir </a:t>
            </a:r>
            <a:r>
              <a:rPr lang="lt-LT" sz="1800" err="1">
                <a:solidFill>
                  <a:srgbClr val="000000"/>
                </a:solidFill>
                <a:effectLst/>
                <a:latin typeface="Times New Roman" panose="02020603050405020304" pitchFamily="18" charset="0"/>
                <a:ea typeface="Times New Roman" panose="02020603050405020304" pitchFamily="18" charset="0"/>
              </a:rPr>
              <a:t>Mcquitty</a:t>
            </a:r>
            <a:r>
              <a:rPr lang="lt-LT" sz="1800">
                <a:solidFill>
                  <a:srgbClr val="000000"/>
                </a:solidFill>
                <a:effectLst/>
                <a:latin typeface="Times New Roman" panose="02020603050405020304" pitchFamily="18" charset="0"/>
                <a:ea typeface="Times New Roman" panose="02020603050405020304" pitchFamily="18" charset="0"/>
              </a:rPr>
              <a:t> metodais, šiek tiek geriau klasteriai atsiskiria taikant </a:t>
            </a:r>
            <a:r>
              <a:rPr lang="lt-LT" sz="1800" err="1">
                <a:solidFill>
                  <a:srgbClr val="000000"/>
                </a:solidFill>
                <a:effectLst/>
                <a:latin typeface="Times New Roman" panose="02020603050405020304" pitchFamily="18" charset="0"/>
                <a:ea typeface="Times New Roman" panose="02020603050405020304" pitchFamily="18" charset="0"/>
              </a:rPr>
              <a:t>Ward.D</a:t>
            </a:r>
            <a:r>
              <a:rPr lang="lt-LT" sz="1800">
                <a:solidFill>
                  <a:srgbClr val="000000"/>
                </a:solidFill>
                <a:effectLst/>
                <a:latin typeface="Times New Roman" panose="02020603050405020304" pitchFamily="18" charset="0"/>
                <a:ea typeface="Times New Roman" panose="02020603050405020304" pitchFamily="18" charset="0"/>
              </a:rPr>
              <a:t> metodą. Šiuo atveju matome, kad geriausiai </a:t>
            </a:r>
            <a:r>
              <a:rPr lang="lt-LT" sz="1800" err="1">
                <a:solidFill>
                  <a:srgbClr val="000000"/>
                </a:solidFill>
                <a:effectLst/>
                <a:latin typeface="Times New Roman" panose="02020603050405020304" pitchFamily="18" charset="0"/>
                <a:ea typeface="Times New Roman" panose="02020603050405020304" pitchFamily="18" charset="0"/>
              </a:rPr>
              <a:t>klasterizuoja</a:t>
            </a:r>
            <a:r>
              <a:rPr lang="lt-LT" sz="1800">
                <a:solidFill>
                  <a:srgbClr val="000000"/>
                </a:solidFill>
                <a:effectLst/>
                <a:latin typeface="Times New Roman" panose="02020603050405020304" pitchFamily="18" charset="0"/>
                <a:ea typeface="Times New Roman" panose="02020603050405020304" pitchFamily="18" charset="0"/>
              </a:rPr>
              <a:t> </a:t>
            </a:r>
            <a:r>
              <a:rPr lang="lt-LT" sz="1800" err="1">
                <a:solidFill>
                  <a:srgbClr val="000000"/>
                </a:solidFill>
                <a:effectLst/>
                <a:latin typeface="Times New Roman" panose="02020603050405020304" pitchFamily="18" charset="0"/>
                <a:ea typeface="Times New Roman" panose="02020603050405020304" pitchFamily="18" charset="0"/>
              </a:rPr>
              <a:t>Ward</a:t>
            </a:r>
            <a:r>
              <a:rPr lang="lt-LT" sz="1800">
                <a:solidFill>
                  <a:srgbClr val="000000"/>
                </a:solidFill>
                <a:effectLst/>
                <a:latin typeface="Times New Roman" panose="02020603050405020304" pitchFamily="18" charset="0"/>
                <a:ea typeface="Times New Roman" panose="02020603050405020304" pitchFamily="18" charset="0"/>
              </a:rPr>
              <a:t> metodas, kurio 1 klasteryje didžioji dalis stebėjimų patenka sveiki asmenys, 2 klasteryje sergantys, o 3 yra ir sergančių, ir sveikų, t. y. į 1 klasterį patenką apie 68 proc. visų sveikų asmenų, o į 2 klasterį apie 74 proc. sergančių.</a:t>
            </a:r>
          </a:p>
          <a:p>
            <a:endParaRPr lang="lt-LT" sz="1800">
              <a:solidFill>
                <a:srgbClr val="000000"/>
              </a:solidFill>
              <a:effectLst/>
              <a:latin typeface="Times New Roman" panose="02020603050405020304" pitchFamily="18" charset="0"/>
              <a:ea typeface="Times New Roman" panose="02020603050405020304" pitchFamily="18" charset="0"/>
            </a:endParaRPr>
          </a:p>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aveikslėlis 6" descr="Paveikslėlis, kuriame yra diagrama&#10;&#10;Automatiškai sugeneruotas aprašymas">
            <a:extLst>
              <a:ext uri="{FF2B5EF4-FFF2-40B4-BE49-F238E27FC236}">
                <a16:creationId xmlns:a16="http://schemas.microsoft.com/office/drawing/2014/main" id="{8279C890-0CD7-EBD0-02F6-C3312EBB7920}"/>
              </a:ext>
            </a:extLst>
          </p:cNvPr>
          <p:cNvPicPr>
            <a:picLocks noChangeAspect="1"/>
          </p:cNvPicPr>
          <p:nvPr/>
        </p:nvPicPr>
        <p:blipFill rotWithShape="1">
          <a:blip r:embed="rId2"/>
          <a:srcRect t="1932"/>
          <a:stretch/>
        </p:blipFill>
        <p:spPr bwMode="auto">
          <a:xfrm>
            <a:off x="3116623" y="2404675"/>
            <a:ext cx="8659205" cy="3382589"/>
          </a:xfrm>
          <a:prstGeom prst="rect">
            <a:avLst/>
          </a:prstGeom>
          <a:ln>
            <a:noFill/>
          </a:ln>
          <a:extLst>
            <a:ext uri="{53640926-AAD7-44D8-BBD7-CCE9431645EC}">
              <a14:shadowObscured xmlns:a14="http://schemas.microsoft.com/office/drawing/2010/main"/>
            </a:ext>
          </a:extLst>
        </p:spPr>
      </p:pic>
      <p:graphicFrame>
        <p:nvGraphicFramePr>
          <p:cNvPr id="8" name="Lentelė 7">
            <a:extLst>
              <a:ext uri="{FF2B5EF4-FFF2-40B4-BE49-F238E27FC236}">
                <a16:creationId xmlns:a16="http://schemas.microsoft.com/office/drawing/2014/main" id="{76FB24D7-B0D0-9CAB-DD31-69B9432C21A6}"/>
              </a:ext>
            </a:extLst>
          </p:cNvPr>
          <p:cNvGraphicFramePr>
            <a:graphicFrameLocks noGrp="1"/>
          </p:cNvGraphicFramePr>
          <p:nvPr>
            <p:extLst>
              <p:ext uri="{D42A27DB-BD31-4B8C-83A1-F6EECF244321}">
                <p14:modId xmlns:p14="http://schemas.microsoft.com/office/powerpoint/2010/main" val="1430618222"/>
              </p:ext>
            </p:extLst>
          </p:nvPr>
        </p:nvGraphicFramePr>
        <p:xfrm>
          <a:off x="761999" y="2418687"/>
          <a:ext cx="2060575" cy="766319"/>
        </p:xfrm>
        <a:graphic>
          <a:graphicData uri="http://schemas.openxmlformats.org/drawingml/2006/table">
            <a:tbl>
              <a:tblPr firstRow="1" firstCol="1" bandRow="1">
                <a:tableStyleId>{793D81CF-94F2-401A-BA57-92F5A7B2D0C5}</a:tableStyleId>
              </a:tblPr>
              <a:tblGrid>
                <a:gridCol w="1407860">
                  <a:extLst>
                    <a:ext uri="{9D8B030D-6E8A-4147-A177-3AD203B41FA5}">
                      <a16:colId xmlns:a16="http://schemas.microsoft.com/office/drawing/2014/main" val="2825792262"/>
                    </a:ext>
                  </a:extLst>
                </a:gridCol>
                <a:gridCol w="652715">
                  <a:extLst>
                    <a:ext uri="{9D8B030D-6E8A-4147-A177-3AD203B41FA5}">
                      <a16:colId xmlns:a16="http://schemas.microsoft.com/office/drawing/2014/main" val="2037120660"/>
                    </a:ext>
                  </a:extLst>
                </a:gridCol>
              </a:tblGrid>
              <a:tr h="0">
                <a:tc gridSpan="2">
                  <a:txBody>
                    <a:bodyPr/>
                    <a:lstStyle/>
                    <a:p>
                      <a:pPr marL="6350" marR="33655" indent="-6350" algn="ctr">
                        <a:lnSpc>
                          <a:spcPct val="111000"/>
                        </a:lnSpc>
                        <a:spcAft>
                          <a:spcPts val="65"/>
                        </a:spcAft>
                      </a:pPr>
                      <a:r>
                        <a:rPr lang="lt-LT" sz="1200" kern="100">
                          <a:effectLst/>
                        </a:rPr>
                        <a:t>Originalus klasių pasiskirstymas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lt-LT"/>
                    </a:p>
                  </a:txBody>
                  <a:tcPr/>
                </a:tc>
                <a:extLst>
                  <a:ext uri="{0D108BD9-81ED-4DB2-BD59-A6C34878D82A}">
                    <a16:rowId xmlns:a16="http://schemas.microsoft.com/office/drawing/2014/main" val="42910712"/>
                  </a:ext>
                </a:extLst>
              </a:tr>
              <a:tr h="0">
                <a:tc>
                  <a:txBody>
                    <a:bodyPr/>
                    <a:lstStyle/>
                    <a:p>
                      <a:pPr marL="6350" marR="33655" indent="-6350" algn="ctr">
                        <a:lnSpc>
                          <a:spcPct val="111000"/>
                        </a:lnSpc>
                        <a:spcAft>
                          <a:spcPts val="65"/>
                        </a:spcAft>
                      </a:pPr>
                      <a:r>
                        <a:rPr lang="lt-LT" sz="1200" kern="100">
                          <a:effectLst/>
                        </a:rPr>
                        <a:t>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91505533"/>
                  </a:ext>
                </a:extLst>
              </a:tr>
              <a:tr h="0">
                <a:tc>
                  <a:txBody>
                    <a:bodyPr/>
                    <a:lstStyle/>
                    <a:p>
                      <a:pPr marL="6350" marR="33655" indent="-6350" algn="ctr">
                        <a:lnSpc>
                          <a:spcPct val="111000"/>
                        </a:lnSpc>
                        <a:spcAft>
                          <a:spcPts val="65"/>
                        </a:spcAft>
                      </a:pPr>
                      <a:r>
                        <a:rPr lang="lt-LT" sz="1200" kern="100">
                          <a:effectLst/>
                        </a:rPr>
                        <a:t>478</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251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49537060"/>
                  </a:ext>
                </a:extLst>
              </a:tr>
            </a:tbl>
          </a:graphicData>
        </a:graphic>
      </p:graphicFrame>
      <p:graphicFrame>
        <p:nvGraphicFramePr>
          <p:cNvPr id="9" name="Lentelė 8">
            <a:extLst>
              <a:ext uri="{FF2B5EF4-FFF2-40B4-BE49-F238E27FC236}">
                <a16:creationId xmlns:a16="http://schemas.microsoft.com/office/drawing/2014/main" id="{E067BD9A-789A-1924-0E3F-96E5641A599B}"/>
              </a:ext>
            </a:extLst>
          </p:cNvPr>
          <p:cNvGraphicFramePr>
            <a:graphicFrameLocks noGrp="1"/>
          </p:cNvGraphicFramePr>
          <p:nvPr>
            <p:extLst>
              <p:ext uri="{D42A27DB-BD31-4B8C-83A1-F6EECF244321}">
                <p14:modId xmlns:p14="http://schemas.microsoft.com/office/powerpoint/2010/main" val="743780033"/>
              </p:ext>
            </p:extLst>
          </p:nvPr>
        </p:nvGraphicFramePr>
        <p:xfrm>
          <a:off x="761999" y="4158652"/>
          <a:ext cx="2060575" cy="1344869"/>
        </p:xfrm>
        <a:graphic>
          <a:graphicData uri="http://schemas.openxmlformats.org/drawingml/2006/table">
            <a:tbl>
              <a:tblPr firstRow="1" firstCol="1" bandRow="1">
                <a:tableStyleId>{793D81CF-94F2-401A-BA57-92F5A7B2D0C5}</a:tableStyleId>
              </a:tblPr>
              <a:tblGrid>
                <a:gridCol w="800735">
                  <a:extLst>
                    <a:ext uri="{9D8B030D-6E8A-4147-A177-3AD203B41FA5}">
                      <a16:colId xmlns:a16="http://schemas.microsoft.com/office/drawing/2014/main" val="2705819043"/>
                    </a:ext>
                  </a:extLst>
                </a:gridCol>
                <a:gridCol w="629920">
                  <a:extLst>
                    <a:ext uri="{9D8B030D-6E8A-4147-A177-3AD203B41FA5}">
                      <a16:colId xmlns:a16="http://schemas.microsoft.com/office/drawing/2014/main" val="992286886"/>
                    </a:ext>
                  </a:extLst>
                </a:gridCol>
                <a:gridCol w="629920">
                  <a:extLst>
                    <a:ext uri="{9D8B030D-6E8A-4147-A177-3AD203B41FA5}">
                      <a16:colId xmlns:a16="http://schemas.microsoft.com/office/drawing/2014/main" val="2969719050"/>
                    </a:ext>
                  </a:extLst>
                </a:gridCol>
              </a:tblGrid>
              <a:tr h="0">
                <a:tc rowSpan="2">
                  <a:txBody>
                    <a:bodyPr/>
                    <a:lstStyle/>
                    <a:p>
                      <a:pPr marL="6350" marR="33655" indent="-6350" algn="ctr">
                        <a:lnSpc>
                          <a:spcPct val="111000"/>
                        </a:lnSpc>
                        <a:spcAft>
                          <a:spcPts val="65"/>
                        </a:spcAft>
                      </a:pPr>
                      <a:r>
                        <a:rPr lang="lt-LT" sz="1200" kern="100">
                          <a:effectLst/>
                        </a:rPr>
                        <a:t>Klasterio nr.</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6350" marR="33655" indent="-6350" algn="ctr">
                        <a:lnSpc>
                          <a:spcPct val="111000"/>
                        </a:lnSpc>
                        <a:spcAft>
                          <a:spcPts val="65"/>
                        </a:spcAft>
                      </a:pPr>
                      <a:r>
                        <a:rPr lang="lt-LT" sz="1200" kern="100">
                          <a:effectLst/>
                        </a:rPr>
                        <a:t>Ward klasių klasterizavimas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lt-LT"/>
                    </a:p>
                  </a:txBody>
                  <a:tcPr/>
                </a:tc>
                <a:extLst>
                  <a:ext uri="{0D108BD9-81ED-4DB2-BD59-A6C34878D82A}">
                    <a16:rowId xmlns:a16="http://schemas.microsoft.com/office/drawing/2014/main" val="3841602612"/>
                  </a:ext>
                </a:extLst>
              </a:tr>
              <a:tr h="0">
                <a:tc vMerge="1">
                  <a:txBody>
                    <a:bodyPr/>
                    <a:lstStyle/>
                    <a:p>
                      <a:endParaRPr lang="lt-LT"/>
                    </a:p>
                  </a:txBody>
                  <a:tcPr/>
                </a:tc>
                <a:tc>
                  <a:txBody>
                    <a:bodyPr/>
                    <a:lstStyle/>
                    <a:p>
                      <a:pPr marL="6350" marR="33655" indent="-6350" algn="ctr">
                        <a:lnSpc>
                          <a:spcPct val="111000"/>
                        </a:lnSpc>
                        <a:spcAft>
                          <a:spcPts val="65"/>
                        </a:spcAft>
                      </a:pPr>
                      <a:r>
                        <a:rPr lang="lt-LT" sz="1200" kern="100">
                          <a:effectLst/>
                        </a:rPr>
                        <a:t>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274773499"/>
                  </a:ext>
                </a:extLst>
              </a:tr>
              <a:tr h="0">
                <a:tc>
                  <a:txBody>
                    <a:bodyPr/>
                    <a:lstStyle/>
                    <a:p>
                      <a:pPr marL="6350" marR="33655" indent="-6350" algn="ctr">
                        <a:lnSpc>
                          <a:spcPct val="111000"/>
                        </a:lnSpc>
                        <a:spcAft>
                          <a:spcPts val="65"/>
                        </a:spcAft>
                      </a:pPr>
                      <a:r>
                        <a:rPr lang="lt-LT" sz="1200" kern="100">
                          <a:effectLst/>
                        </a:rPr>
                        <a:t>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170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281657512"/>
                  </a:ext>
                </a:extLst>
              </a:tr>
              <a:tr h="0">
                <a:tc>
                  <a:txBody>
                    <a:bodyPr/>
                    <a:lstStyle/>
                    <a:p>
                      <a:pPr marL="6350" marR="33655" indent="-6350" algn="ctr">
                        <a:lnSpc>
                          <a:spcPct val="111000"/>
                        </a:lnSpc>
                        <a:spcAft>
                          <a:spcPts val="65"/>
                        </a:spcAft>
                      </a:pPr>
                      <a:r>
                        <a:rPr lang="lt-LT" sz="1200" kern="100">
                          <a:effectLst/>
                        </a:rPr>
                        <a:t>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352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710740250"/>
                  </a:ext>
                </a:extLst>
              </a:tr>
              <a:tr h="0">
                <a:tc>
                  <a:txBody>
                    <a:bodyPr/>
                    <a:lstStyle/>
                    <a:p>
                      <a:pPr marL="6350" marR="33655" indent="-6350" algn="ctr">
                        <a:lnSpc>
                          <a:spcPct val="111000"/>
                        </a:lnSpc>
                        <a:spcAft>
                          <a:spcPts val="65"/>
                        </a:spcAft>
                      </a:pPr>
                      <a:r>
                        <a:rPr lang="lt-LT" sz="1200" kern="100">
                          <a:effectLst/>
                        </a:rPr>
                        <a:t>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113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81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58106527"/>
                  </a:ext>
                </a:extLst>
              </a:tr>
            </a:tbl>
          </a:graphicData>
        </a:graphic>
      </p:graphicFrame>
    </p:spTree>
    <p:extLst>
      <p:ext uri="{BB962C8B-B14F-4D97-AF65-F5344CB8AC3E}">
        <p14:creationId xmlns:p14="http://schemas.microsoft.com/office/powerpoint/2010/main" val="1578488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visi požymiai</a:t>
            </a:r>
            <a:endParaRPr lang="en-US" sz="3600">
              <a:latin typeface="Times New Roman"/>
            </a:endParaRPr>
          </a:p>
        </p:txBody>
      </p:sp>
      <p:sp>
        <p:nvSpPr>
          <p:cNvPr id="3" name="Text Placeholder 2"/>
          <p:cNvSpPr>
            <a:spLocks noGrp="1"/>
          </p:cNvSpPr>
          <p:nvPr>
            <p:ph type="body" sz="quarter" idx="12"/>
          </p:nvPr>
        </p:nvSpPr>
        <p:spPr>
          <a:xfrm>
            <a:off x="764929" y="1130027"/>
            <a:ext cx="10862212" cy="1736411"/>
          </a:xfrm>
        </p:spPr>
        <p:txBody>
          <a:bodyPr vert="horz" lIns="91440" tIns="45720" rIns="91440" bIns="45720" rtlCol="0" anchor="t">
            <a:normAutofit/>
          </a:bodyPr>
          <a:lstStyle/>
          <a:p>
            <a:r>
              <a:rPr lang="lt-LT" sz="1800">
                <a:solidFill>
                  <a:srgbClr val="000000"/>
                </a:solidFill>
                <a:effectLst/>
                <a:latin typeface="Times New Roman" panose="02020603050405020304" pitchFamily="18" charset="0"/>
                <a:ea typeface="Times New Roman" panose="02020603050405020304" pitchFamily="18" charset="0"/>
              </a:rPr>
              <a:t>Pakartojus bandymą atstumą skaičiuojant maksimumo metodu, gautas optimalus klasterių skaičius – 2, naudojant </a:t>
            </a:r>
            <a:r>
              <a:rPr lang="lt-LT" sz="1800" err="1">
                <a:solidFill>
                  <a:srgbClr val="000000"/>
                </a:solidFill>
                <a:effectLst/>
                <a:latin typeface="Times New Roman" panose="02020603050405020304" pitchFamily="18" charset="0"/>
                <a:ea typeface="Times New Roman" panose="02020603050405020304" pitchFamily="18" charset="0"/>
              </a:rPr>
              <a:t>Ward.D</a:t>
            </a:r>
            <a:r>
              <a:rPr lang="lt-LT" sz="1800">
                <a:solidFill>
                  <a:srgbClr val="000000"/>
                </a:solidFill>
                <a:effectLst/>
                <a:latin typeface="Times New Roman" panose="02020603050405020304" pitchFamily="18" charset="0"/>
                <a:ea typeface="Times New Roman" panose="02020603050405020304" pitchFamily="18" charset="0"/>
              </a:rPr>
              <a:t> metodą, 8 klasteriai su </a:t>
            </a:r>
            <a:r>
              <a:rPr lang="lt-LT" sz="1800" err="1">
                <a:solidFill>
                  <a:srgbClr val="000000"/>
                </a:solidFill>
                <a:effectLst/>
                <a:latin typeface="Times New Roman" panose="02020603050405020304" pitchFamily="18" charset="0"/>
                <a:ea typeface="Times New Roman" panose="02020603050405020304" pitchFamily="18" charset="0"/>
              </a:rPr>
              <a:t>Complete</a:t>
            </a:r>
            <a:r>
              <a:rPr lang="lt-LT" sz="1800">
                <a:solidFill>
                  <a:srgbClr val="000000"/>
                </a:solidFill>
                <a:effectLst/>
                <a:latin typeface="Times New Roman" panose="02020603050405020304" pitchFamily="18" charset="0"/>
                <a:ea typeface="Times New Roman" panose="02020603050405020304" pitchFamily="18" charset="0"/>
              </a:rPr>
              <a:t> metodu ir 14 su </a:t>
            </a:r>
            <a:r>
              <a:rPr lang="lt-LT" sz="1800" err="1">
                <a:solidFill>
                  <a:srgbClr val="000000"/>
                </a:solidFill>
                <a:effectLst/>
                <a:latin typeface="Times New Roman" panose="02020603050405020304" pitchFamily="18" charset="0"/>
                <a:ea typeface="Times New Roman" panose="02020603050405020304" pitchFamily="18" charset="0"/>
              </a:rPr>
              <a:t>Mcquitty</a:t>
            </a:r>
            <a:r>
              <a:rPr lang="lt-LT" sz="1800">
                <a:solidFill>
                  <a:srgbClr val="000000"/>
                </a:solidFill>
                <a:effectLst/>
                <a:latin typeface="Times New Roman" panose="02020603050405020304" pitchFamily="18" charset="0"/>
                <a:ea typeface="Times New Roman" panose="02020603050405020304" pitchFamily="18" charset="0"/>
              </a:rPr>
              <a:t> algoritmu.</a:t>
            </a:r>
          </a:p>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aveikslėlis 6" descr="Paveikslėlis, kuriame yra diagrama&#10;&#10;Automatiškai sugeneruotas aprašymas">
            <a:extLst>
              <a:ext uri="{FF2B5EF4-FFF2-40B4-BE49-F238E27FC236}">
                <a16:creationId xmlns:a16="http://schemas.microsoft.com/office/drawing/2014/main" id="{30018A3B-8E8A-C1AB-2A2F-4C6E12AAF38F}"/>
              </a:ext>
            </a:extLst>
          </p:cNvPr>
          <p:cNvPicPr>
            <a:picLocks noChangeAspect="1"/>
          </p:cNvPicPr>
          <p:nvPr/>
        </p:nvPicPr>
        <p:blipFill rotWithShape="1">
          <a:blip r:embed="rId2"/>
          <a:srcRect t="4156" b="11979"/>
          <a:stretch/>
        </p:blipFill>
        <p:spPr bwMode="auto">
          <a:xfrm>
            <a:off x="2124874" y="1879976"/>
            <a:ext cx="7942251" cy="45238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9852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visi požymiai</a:t>
            </a:r>
            <a:endParaRPr lang="en-US" sz="3600" err="1">
              <a:latin typeface="Times New Roman"/>
            </a:endParaRPr>
          </a:p>
        </p:txBody>
      </p:sp>
      <p:pic>
        <p:nvPicPr>
          <p:cNvPr id="15" name="Paveikslėlis 14" descr="Paveikslėlis, kuriame yra tekstas, žemėlapis, medis&#10;&#10;Automatiškai sugeneruotas aprašymas">
            <a:extLst>
              <a:ext uri="{FF2B5EF4-FFF2-40B4-BE49-F238E27FC236}">
                <a16:creationId xmlns:a16="http://schemas.microsoft.com/office/drawing/2014/main" id="{A11CD8A6-56F0-2980-F5A5-6FFEF338DF98}"/>
              </a:ext>
            </a:extLst>
          </p:cNvPr>
          <p:cNvPicPr>
            <a:picLocks noChangeAspect="1"/>
          </p:cNvPicPr>
          <p:nvPr/>
        </p:nvPicPr>
        <p:blipFill>
          <a:blip r:embed="rId2"/>
          <a:stretch>
            <a:fillRect/>
          </a:stretch>
        </p:blipFill>
        <p:spPr>
          <a:xfrm>
            <a:off x="3734616" y="2910114"/>
            <a:ext cx="7880441" cy="3174713"/>
          </a:xfrm>
          <a:prstGeom prst="rect">
            <a:avLst/>
          </a:prstGeom>
        </p:spPr>
      </p:pic>
      <p:sp>
        <p:nvSpPr>
          <p:cNvPr id="18" name="TextBox 17">
            <a:extLst>
              <a:ext uri="{FF2B5EF4-FFF2-40B4-BE49-F238E27FC236}">
                <a16:creationId xmlns:a16="http://schemas.microsoft.com/office/drawing/2014/main" id="{48637967-626B-82A4-1A6F-B8FEF1737899}"/>
              </a:ext>
            </a:extLst>
          </p:cNvPr>
          <p:cNvSpPr txBox="1"/>
          <p:nvPr/>
        </p:nvSpPr>
        <p:spPr>
          <a:xfrm>
            <a:off x="677825" y="1339230"/>
            <a:ext cx="10937232" cy="1940018"/>
          </a:xfrm>
          <a:prstGeom prst="rect">
            <a:avLst/>
          </a:prstGeom>
          <a:noFill/>
        </p:spPr>
        <p:txBody>
          <a:bodyPr wrap="square">
            <a:spAutoFit/>
          </a:bodyPr>
          <a:lstStyle/>
          <a:p>
            <a:pPr marL="6350" marR="33655" indent="-6350" algn="just">
              <a:lnSpc>
                <a:spcPct val="111000"/>
              </a:lnSpc>
              <a:spcAft>
                <a:spcPts val="65"/>
              </a:spcAft>
            </a:pPr>
            <a:r>
              <a:rPr lang="lt-LT" sz="1800" dirty="0">
                <a:solidFill>
                  <a:srgbClr val="000000"/>
                </a:solidFill>
                <a:effectLst/>
                <a:latin typeface="Times New Roman" panose="02020603050405020304" pitchFamily="18" charset="0"/>
                <a:ea typeface="Times New Roman" panose="02020603050405020304" pitchFamily="18" charset="0"/>
              </a:rPr>
              <a:t>Matome, jog su </a:t>
            </a:r>
            <a:r>
              <a:rPr lang="lt-LT" sz="1800" dirty="0" err="1">
                <a:solidFill>
                  <a:srgbClr val="000000"/>
                </a:solidFill>
                <a:effectLst/>
                <a:latin typeface="Times New Roman" panose="02020603050405020304" pitchFamily="18" charset="0"/>
                <a:ea typeface="Times New Roman" panose="02020603050405020304" pitchFamily="18" charset="0"/>
              </a:rPr>
              <a:t>Complete</a:t>
            </a:r>
            <a:r>
              <a:rPr lang="lt-LT" sz="1800" dirty="0">
                <a:solidFill>
                  <a:srgbClr val="000000"/>
                </a:solidFill>
                <a:effectLst/>
                <a:latin typeface="Times New Roman" panose="02020603050405020304" pitchFamily="18" charset="0"/>
                <a:ea typeface="Times New Roman" panose="02020603050405020304" pitchFamily="18" charset="0"/>
              </a:rPr>
              <a:t> ir </a:t>
            </a:r>
            <a:r>
              <a:rPr lang="lt-LT" sz="1800" dirty="0" err="1">
                <a:solidFill>
                  <a:srgbClr val="000000"/>
                </a:solidFill>
                <a:effectLst/>
                <a:latin typeface="Times New Roman" panose="02020603050405020304" pitchFamily="18" charset="0"/>
                <a:ea typeface="Times New Roman" panose="02020603050405020304" pitchFamily="18" charset="0"/>
              </a:rPr>
              <a:t>Mcquitty</a:t>
            </a:r>
            <a:r>
              <a:rPr lang="lt-LT" sz="1800" dirty="0">
                <a:solidFill>
                  <a:srgbClr val="000000"/>
                </a:solidFill>
                <a:effectLst/>
                <a:latin typeface="Times New Roman" panose="02020603050405020304" pitchFamily="18" charset="0"/>
                <a:ea typeface="Times New Roman" panose="02020603050405020304" pitchFamily="18" charset="0"/>
              </a:rPr>
              <a:t> metodais klasteriai stipriai persidengia, nėra aiškaus atsiskyrimo, o su </a:t>
            </a:r>
            <a:r>
              <a:rPr lang="lt-LT" sz="1800" dirty="0" err="1">
                <a:solidFill>
                  <a:srgbClr val="000000"/>
                </a:solidFill>
                <a:effectLst/>
                <a:latin typeface="Times New Roman" panose="02020603050405020304" pitchFamily="18" charset="0"/>
                <a:ea typeface="Times New Roman" panose="02020603050405020304" pitchFamily="18" charset="0"/>
              </a:rPr>
              <a:t>Ward.D</a:t>
            </a:r>
            <a:r>
              <a:rPr lang="lt-LT" sz="1800" dirty="0">
                <a:solidFill>
                  <a:srgbClr val="000000"/>
                </a:solidFill>
                <a:effectLst/>
                <a:latin typeface="Times New Roman" panose="02020603050405020304" pitchFamily="18" charset="0"/>
                <a:ea typeface="Times New Roman" panose="02020603050405020304" pitchFamily="18" charset="0"/>
              </a:rPr>
              <a:t> metodu klasteriai aiškiau yra atskiriami. Galime pastebėti, jog apie 98 proc. sergančių pacientų patenka į 1 klasterį, o apie 70 proc. sveikų į 2 klasterį, naudojant </a:t>
            </a:r>
            <a:r>
              <a:rPr lang="lt-LT" sz="1800" dirty="0" err="1">
                <a:solidFill>
                  <a:srgbClr val="000000"/>
                </a:solidFill>
                <a:effectLst/>
                <a:latin typeface="Times New Roman" panose="02020603050405020304" pitchFamily="18" charset="0"/>
                <a:ea typeface="Times New Roman" panose="02020603050405020304" pitchFamily="18" charset="0"/>
              </a:rPr>
              <a:t>Ward.D</a:t>
            </a:r>
            <a:r>
              <a:rPr lang="lt-LT" sz="1800" dirty="0">
                <a:solidFill>
                  <a:srgbClr val="000000"/>
                </a:solidFill>
                <a:effectLst/>
                <a:latin typeface="Times New Roman" panose="02020603050405020304" pitchFamily="18" charset="0"/>
                <a:ea typeface="Times New Roman" panose="02020603050405020304" pitchFamily="18" charset="0"/>
              </a:rPr>
              <a:t> metodą. Tai geriausias gautas rezultatas, kai nagrinėjami visi požymiai. Tikslesnių atsiskyrimų nepastebėjome nei su </a:t>
            </a:r>
            <a:r>
              <a:rPr lang="lt-LT" sz="1800" dirty="0" err="1">
                <a:solidFill>
                  <a:srgbClr val="000000"/>
                </a:solidFill>
                <a:effectLst/>
                <a:latin typeface="Times New Roman" panose="02020603050405020304" pitchFamily="18" charset="0"/>
                <a:ea typeface="Times New Roman" panose="02020603050405020304" pitchFamily="18" charset="0"/>
              </a:rPr>
              <a:t>Complete</a:t>
            </a:r>
            <a:r>
              <a:rPr lang="lt-LT" sz="1800" dirty="0">
                <a:solidFill>
                  <a:srgbClr val="000000"/>
                </a:solidFill>
                <a:effectLst/>
                <a:latin typeface="Times New Roman" panose="02020603050405020304" pitchFamily="18" charset="0"/>
                <a:ea typeface="Times New Roman" panose="02020603050405020304" pitchFamily="18" charset="0"/>
              </a:rPr>
              <a:t>, nei su </a:t>
            </a:r>
            <a:r>
              <a:rPr lang="lt-LT" sz="1800" dirty="0" err="1">
                <a:solidFill>
                  <a:srgbClr val="000000"/>
                </a:solidFill>
                <a:effectLst/>
                <a:latin typeface="Times New Roman" panose="02020603050405020304" pitchFamily="18" charset="0"/>
                <a:ea typeface="Times New Roman" panose="02020603050405020304" pitchFamily="18" charset="0"/>
              </a:rPr>
              <a:t>Mcquitty</a:t>
            </a:r>
            <a:r>
              <a:rPr lang="lt-LT" sz="1800" dirty="0">
                <a:solidFill>
                  <a:srgbClr val="000000"/>
                </a:solidFill>
                <a:effectLst/>
                <a:latin typeface="Times New Roman" panose="02020603050405020304" pitchFamily="18" charset="0"/>
                <a:ea typeface="Times New Roman" panose="02020603050405020304" pitchFamily="18" charset="0"/>
              </a:rPr>
              <a:t> metodais.</a:t>
            </a:r>
          </a:p>
          <a:p>
            <a:pPr marL="6350" marR="33655" indent="-6350" algn="just">
              <a:lnSpc>
                <a:spcPct val="111000"/>
              </a:lnSpc>
              <a:spcAft>
                <a:spcPts val="65"/>
              </a:spcAft>
            </a:pPr>
            <a:endParaRPr lang="lt-LT" sz="1800" dirty="0">
              <a:solidFill>
                <a:srgbClr val="000000"/>
              </a:solidFill>
              <a:effectLst/>
              <a:latin typeface="Times New Roman" panose="02020603050405020304" pitchFamily="18" charset="0"/>
              <a:ea typeface="Times New Roman" panose="02020603050405020304" pitchFamily="18" charset="0"/>
            </a:endParaRPr>
          </a:p>
          <a:p>
            <a:pPr marL="6350" marR="33655" indent="-6350" algn="just">
              <a:lnSpc>
                <a:spcPct val="111000"/>
              </a:lnSpc>
              <a:spcAft>
                <a:spcPts val="65"/>
              </a:spcAft>
            </a:pPr>
            <a:r>
              <a:rPr lang="lt-LT" sz="1800" dirty="0">
                <a:solidFill>
                  <a:srgbClr val="000000"/>
                </a:solidFill>
                <a:effectLst/>
                <a:latin typeface="Times New Roman" panose="02020603050405020304" pitchFamily="18" charset="0"/>
                <a:ea typeface="Times New Roman" panose="02020603050405020304" pitchFamily="18" charset="0"/>
              </a:rPr>
              <a:t> </a:t>
            </a:r>
          </a:p>
        </p:txBody>
      </p:sp>
      <p:graphicFrame>
        <p:nvGraphicFramePr>
          <p:cNvPr id="19" name="Lentelė 18">
            <a:extLst>
              <a:ext uri="{FF2B5EF4-FFF2-40B4-BE49-F238E27FC236}">
                <a16:creationId xmlns:a16="http://schemas.microsoft.com/office/drawing/2014/main" id="{EF3EA536-DEFE-F2F5-C608-ADBA7771A606}"/>
              </a:ext>
            </a:extLst>
          </p:cNvPr>
          <p:cNvGraphicFramePr>
            <a:graphicFrameLocks noGrp="1"/>
          </p:cNvGraphicFramePr>
          <p:nvPr>
            <p:extLst>
              <p:ext uri="{D42A27DB-BD31-4B8C-83A1-F6EECF244321}">
                <p14:modId xmlns:p14="http://schemas.microsoft.com/office/powerpoint/2010/main" val="1247487119"/>
              </p:ext>
            </p:extLst>
          </p:nvPr>
        </p:nvGraphicFramePr>
        <p:xfrm>
          <a:off x="491613" y="3087945"/>
          <a:ext cx="2452020" cy="972777"/>
        </p:xfrm>
        <a:graphic>
          <a:graphicData uri="http://schemas.openxmlformats.org/drawingml/2006/table">
            <a:tbl>
              <a:tblPr firstRow="1" firstCol="1" bandRow="1">
                <a:tableStyleId>{793D81CF-94F2-401A-BA57-92F5A7B2D0C5}</a:tableStyleId>
              </a:tblPr>
              <a:tblGrid>
                <a:gridCol w="1675310">
                  <a:extLst>
                    <a:ext uri="{9D8B030D-6E8A-4147-A177-3AD203B41FA5}">
                      <a16:colId xmlns:a16="http://schemas.microsoft.com/office/drawing/2014/main" val="1055560065"/>
                    </a:ext>
                  </a:extLst>
                </a:gridCol>
                <a:gridCol w="776710">
                  <a:extLst>
                    <a:ext uri="{9D8B030D-6E8A-4147-A177-3AD203B41FA5}">
                      <a16:colId xmlns:a16="http://schemas.microsoft.com/office/drawing/2014/main" val="3835567500"/>
                    </a:ext>
                  </a:extLst>
                </a:gridCol>
              </a:tblGrid>
              <a:tr h="496061">
                <a:tc gridSpan="2">
                  <a:txBody>
                    <a:bodyPr/>
                    <a:lstStyle/>
                    <a:p>
                      <a:pPr marL="6350" marR="33655" indent="-6350" algn="ctr">
                        <a:lnSpc>
                          <a:spcPct val="111000"/>
                        </a:lnSpc>
                        <a:spcAft>
                          <a:spcPts val="65"/>
                        </a:spcAft>
                      </a:pPr>
                      <a:r>
                        <a:rPr lang="lt-LT" sz="1200" kern="100">
                          <a:effectLst/>
                        </a:rPr>
                        <a:t>Originalus klasių pasiskirstymas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lt-LT"/>
                    </a:p>
                  </a:txBody>
                  <a:tcPr/>
                </a:tc>
                <a:extLst>
                  <a:ext uri="{0D108BD9-81ED-4DB2-BD59-A6C34878D82A}">
                    <a16:rowId xmlns:a16="http://schemas.microsoft.com/office/drawing/2014/main" val="543363454"/>
                  </a:ext>
                </a:extLst>
              </a:tr>
              <a:tr h="238358">
                <a:tc>
                  <a:txBody>
                    <a:bodyPr/>
                    <a:lstStyle/>
                    <a:p>
                      <a:pPr marL="6350" marR="33655" indent="-6350" algn="ctr">
                        <a:lnSpc>
                          <a:spcPct val="111000"/>
                        </a:lnSpc>
                        <a:spcAft>
                          <a:spcPts val="65"/>
                        </a:spcAft>
                      </a:pPr>
                      <a:r>
                        <a:rPr lang="lt-LT" sz="1200" kern="100">
                          <a:effectLst/>
                        </a:rPr>
                        <a:t>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827289662"/>
                  </a:ext>
                </a:extLst>
              </a:tr>
              <a:tr h="238358">
                <a:tc>
                  <a:txBody>
                    <a:bodyPr/>
                    <a:lstStyle/>
                    <a:p>
                      <a:pPr marL="6350" marR="33655" indent="-6350" algn="ctr">
                        <a:lnSpc>
                          <a:spcPct val="111000"/>
                        </a:lnSpc>
                        <a:spcAft>
                          <a:spcPts val="65"/>
                        </a:spcAft>
                      </a:pPr>
                      <a:r>
                        <a:rPr lang="lt-LT" sz="1200" kern="100">
                          <a:effectLst/>
                        </a:rPr>
                        <a:t>478</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251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66879237"/>
                  </a:ext>
                </a:extLst>
              </a:tr>
            </a:tbl>
          </a:graphicData>
        </a:graphic>
      </p:graphicFrame>
      <p:graphicFrame>
        <p:nvGraphicFramePr>
          <p:cNvPr id="20" name="Lentelė 19">
            <a:extLst>
              <a:ext uri="{FF2B5EF4-FFF2-40B4-BE49-F238E27FC236}">
                <a16:creationId xmlns:a16="http://schemas.microsoft.com/office/drawing/2014/main" id="{004845DA-7F4F-B1D9-6C42-A4221E2AECCF}"/>
              </a:ext>
            </a:extLst>
          </p:cNvPr>
          <p:cNvGraphicFramePr>
            <a:graphicFrameLocks noGrp="1"/>
          </p:cNvGraphicFramePr>
          <p:nvPr>
            <p:extLst>
              <p:ext uri="{D42A27DB-BD31-4B8C-83A1-F6EECF244321}">
                <p14:modId xmlns:p14="http://schemas.microsoft.com/office/powerpoint/2010/main" val="3071875511"/>
              </p:ext>
            </p:extLst>
          </p:nvPr>
        </p:nvGraphicFramePr>
        <p:xfrm>
          <a:off x="576944" y="4361671"/>
          <a:ext cx="2608708" cy="1157098"/>
        </p:xfrm>
        <a:graphic>
          <a:graphicData uri="http://schemas.openxmlformats.org/drawingml/2006/table">
            <a:tbl>
              <a:tblPr firstRow="1" firstCol="1" bandRow="1">
                <a:tableStyleId>{793D81CF-94F2-401A-BA57-92F5A7B2D0C5}</a:tableStyleId>
              </a:tblPr>
              <a:tblGrid>
                <a:gridCol w="1013738">
                  <a:extLst>
                    <a:ext uri="{9D8B030D-6E8A-4147-A177-3AD203B41FA5}">
                      <a16:colId xmlns:a16="http://schemas.microsoft.com/office/drawing/2014/main" val="1884082971"/>
                    </a:ext>
                  </a:extLst>
                </a:gridCol>
                <a:gridCol w="797485">
                  <a:extLst>
                    <a:ext uri="{9D8B030D-6E8A-4147-A177-3AD203B41FA5}">
                      <a16:colId xmlns:a16="http://schemas.microsoft.com/office/drawing/2014/main" val="3369394534"/>
                    </a:ext>
                  </a:extLst>
                </a:gridCol>
                <a:gridCol w="797485">
                  <a:extLst>
                    <a:ext uri="{9D8B030D-6E8A-4147-A177-3AD203B41FA5}">
                      <a16:colId xmlns:a16="http://schemas.microsoft.com/office/drawing/2014/main" val="2136023670"/>
                    </a:ext>
                  </a:extLst>
                </a:gridCol>
              </a:tblGrid>
              <a:tr h="473929">
                <a:tc rowSpan="2">
                  <a:txBody>
                    <a:bodyPr/>
                    <a:lstStyle/>
                    <a:p>
                      <a:pPr marL="6350" marR="33655" indent="-6350" algn="ctr">
                        <a:lnSpc>
                          <a:spcPct val="111000"/>
                        </a:lnSpc>
                        <a:spcAft>
                          <a:spcPts val="65"/>
                        </a:spcAft>
                      </a:pPr>
                      <a:r>
                        <a:rPr lang="lt-LT" sz="1200" kern="100">
                          <a:effectLst/>
                        </a:rPr>
                        <a:t>Klasterio nr.</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6350" marR="33655" indent="-6350" algn="ctr">
                        <a:lnSpc>
                          <a:spcPct val="111000"/>
                        </a:lnSpc>
                        <a:spcAft>
                          <a:spcPts val="65"/>
                        </a:spcAft>
                      </a:pPr>
                      <a:r>
                        <a:rPr lang="lt-LT" sz="1200" kern="100">
                          <a:effectLst/>
                        </a:rPr>
                        <a:t>Ward klasių klasterizavimas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lt-LT"/>
                    </a:p>
                  </a:txBody>
                  <a:tcPr/>
                </a:tc>
                <a:extLst>
                  <a:ext uri="{0D108BD9-81ED-4DB2-BD59-A6C34878D82A}">
                    <a16:rowId xmlns:a16="http://schemas.microsoft.com/office/drawing/2014/main" val="3044967374"/>
                  </a:ext>
                </a:extLst>
              </a:tr>
              <a:tr h="227723">
                <a:tc vMerge="1">
                  <a:txBody>
                    <a:bodyPr/>
                    <a:lstStyle/>
                    <a:p>
                      <a:endParaRPr lang="lt-LT"/>
                    </a:p>
                  </a:txBody>
                  <a:tcPr/>
                </a:tc>
                <a:tc>
                  <a:txBody>
                    <a:bodyPr/>
                    <a:lstStyle/>
                    <a:p>
                      <a:pPr marL="6350" marR="33655" indent="-6350" algn="ctr">
                        <a:lnSpc>
                          <a:spcPct val="111000"/>
                        </a:lnSpc>
                        <a:spcAft>
                          <a:spcPts val="65"/>
                        </a:spcAft>
                      </a:pPr>
                      <a:r>
                        <a:rPr lang="lt-LT" sz="1200" kern="100">
                          <a:effectLst/>
                        </a:rPr>
                        <a:t>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70599905"/>
                  </a:ext>
                </a:extLst>
              </a:tr>
              <a:tr h="227723">
                <a:tc>
                  <a:txBody>
                    <a:bodyPr/>
                    <a:lstStyle/>
                    <a:p>
                      <a:pPr marL="6350" marR="33655" indent="-6350" algn="ctr">
                        <a:lnSpc>
                          <a:spcPct val="111000"/>
                        </a:lnSpc>
                        <a:spcAft>
                          <a:spcPts val="65"/>
                        </a:spcAft>
                      </a:pPr>
                      <a:r>
                        <a:rPr lang="lt-LT" sz="1200" kern="100">
                          <a:effectLst/>
                        </a:rPr>
                        <a:t>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142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245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3063872"/>
                  </a:ext>
                </a:extLst>
              </a:tr>
              <a:tr h="227723">
                <a:tc>
                  <a:txBody>
                    <a:bodyPr/>
                    <a:lstStyle/>
                    <a:p>
                      <a:pPr marL="6350" marR="33655" indent="-6350" algn="ctr">
                        <a:lnSpc>
                          <a:spcPct val="111000"/>
                        </a:lnSpc>
                        <a:spcAft>
                          <a:spcPts val="65"/>
                        </a:spcAft>
                      </a:pPr>
                      <a:r>
                        <a:rPr lang="lt-LT" sz="1200" kern="100">
                          <a:effectLst/>
                        </a:rPr>
                        <a:t>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336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59909911"/>
                  </a:ext>
                </a:extLst>
              </a:tr>
            </a:tbl>
          </a:graphicData>
        </a:graphic>
      </p:graphicFrame>
    </p:spTree>
    <p:extLst>
      <p:ext uri="{BB962C8B-B14F-4D97-AF65-F5344CB8AC3E}">
        <p14:creationId xmlns:p14="http://schemas.microsoft.com/office/powerpoint/2010/main" val="3137854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endParaRPr lang="en-US" sz="3600" err="1">
              <a:latin typeface="Times New Roman"/>
            </a:endParaRPr>
          </a:p>
        </p:txBody>
      </p:sp>
      <p:sp>
        <p:nvSpPr>
          <p:cNvPr id="3" name="Text Placeholder 2"/>
          <p:cNvSpPr>
            <a:spLocks noGrp="1"/>
          </p:cNvSpPr>
          <p:nvPr>
            <p:ph type="body" sz="quarter" idx="12"/>
          </p:nvPr>
        </p:nvSpPr>
        <p:spPr>
          <a:xfrm>
            <a:off x="764929" y="1130028"/>
            <a:ext cx="10862212" cy="981802"/>
          </a:xfrm>
        </p:spPr>
        <p:txBody>
          <a:bodyPr vert="horz" lIns="91440" tIns="45720" rIns="91440" bIns="45720" rtlCol="0" anchor="t">
            <a:normAutofit/>
          </a:bodyPr>
          <a:lstStyle/>
          <a:p>
            <a:r>
              <a:rPr lang="lt-LT" sz="1800">
                <a:solidFill>
                  <a:srgbClr val="000000"/>
                </a:solidFill>
                <a:effectLst/>
                <a:latin typeface="Times New Roman" panose="02020603050405020304" pitchFamily="18" charset="0"/>
                <a:ea typeface="Times New Roman" panose="02020603050405020304" pitchFamily="18" charset="0"/>
              </a:rPr>
              <a:t>Geriausias gautas rezultatas: su maksimumo atstumais ir </a:t>
            </a:r>
            <a:r>
              <a:rPr lang="lt-LT" sz="1800" err="1">
                <a:solidFill>
                  <a:srgbClr val="000000"/>
                </a:solidFill>
                <a:effectLst/>
                <a:latin typeface="Times New Roman" panose="02020603050405020304" pitchFamily="18" charset="0"/>
                <a:ea typeface="Times New Roman" panose="02020603050405020304" pitchFamily="18" charset="0"/>
              </a:rPr>
              <a:t>Ward</a:t>
            </a:r>
            <a:r>
              <a:rPr lang="lt-LT" sz="1800">
                <a:solidFill>
                  <a:srgbClr val="000000"/>
                </a:solidFill>
                <a:effectLst/>
                <a:latin typeface="Times New Roman" panose="02020603050405020304" pitchFamily="18" charset="0"/>
                <a:ea typeface="Times New Roman" panose="02020603050405020304" pitchFamily="18" charset="0"/>
              </a:rPr>
              <a:t> algoritmu. Pateikta </a:t>
            </a:r>
            <a:r>
              <a:rPr lang="lt-LT" sz="1800">
                <a:solidFill>
                  <a:srgbClr val="000000"/>
                </a:solidFill>
                <a:latin typeface="Times New Roman" panose="02020603050405020304" pitchFamily="18" charset="0"/>
                <a:ea typeface="Times New Roman" panose="02020603050405020304" pitchFamily="18" charset="0"/>
              </a:rPr>
              <a:t>geriausios kombinacijos skaitinės charakteristikos pagal klasterius. </a:t>
            </a:r>
            <a:r>
              <a:rPr lang="lt-LT" sz="1800">
                <a:solidFill>
                  <a:srgbClr val="000000"/>
                </a:solidFill>
                <a:effectLst/>
                <a:latin typeface="Times New Roman" panose="02020603050405020304" pitchFamily="18" charset="0"/>
                <a:ea typeface="Times New Roman" panose="02020603050405020304" pitchFamily="18" charset="0"/>
              </a:rPr>
              <a:t>Galime pastebėti, kad antro klasterio grupių medianos yra žemesnės nei pirmame klasteryje.  </a:t>
            </a:r>
          </a:p>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graphicFrame>
        <p:nvGraphicFramePr>
          <p:cNvPr id="7" name="Lentelė 6">
            <a:extLst>
              <a:ext uri="{FF2B5EF4-FFF2-40B4-BE49-F238E27FC236}">
                <a16:creationId xmlns:a16="http://schemas.microsoft.com/office/drawing/2014/main" id="{75358AA1-C73C-583B-ACB4-65AA4C815573}"/>
              </a:ext>
            </a:extLst>
          </p:cNvPr>
          <p:cNvGraphicFramePr>
            <a:graphicFrameLocks noGrp="1"/>
          </p:cNvGraphicFramePr>
          <p:nvPr>
            <p:extLst>
              <p:ext uri="{D42A27DB-BD31-4B8C-83A1-F6EECF244321}">
                <p14:modId xmlns:p14="http://schemas.microsoft.com/office/powerpoint/2010/main" val="2900128624"/>
              </p:ext>
            </p:extLst>
          </p:nvPr>
        </p:nvGraphicFramePr>
        <p:xfrm>
          <a:off x="320040" y="2221895"/>
          <a:ext cx="5783580" cy="3972504"/>
        </p:xfrm>
        <a:graphic>
          <a:graphicData uri="http://schemas.openxmlformats.org/drawingml/2006/table">
            <a:tbl>
              <a:tblPr firstRow="1" firstCol="1" bandRow="1">
                <a:tableStyleId>{073A0DAA-6AF3-43AB-8588-CEC1D06C72B9}</a:tableStyleId>
              </a:tblPr>
              <a:tblGrid>
                <a:gridCol w="1737616">
                  <a:extLst>
                    <a:ext uri="{9D8B030D-6E8A-4147-A177-3AD203B41FA5}">
                      <a16:colId xmlns:a16="http://schemas.microsoft.com/office/drawing/2014/main" val="2679414892"/>
                    </a:ext>
                  </a:extLst>
                </a:gridCol>
                <a:gridCol w="652263">
                  <a:extLst>
                    <a:ext uri="{9D8B030D-6E8A-4147-A177-3AD203B41FA5}">
                      <a16:colId xmlns:a16="http://schemas.microsoft.com/office/drawing/2014/main" val="2187820753"/>
                    </a:ext>
                  </a:extLst>
                </a:gridCol>
                <a:gridCol w="699206">
                  <a:extLst>
                    <a:ext uri="{9D8B030D-6E8A-4147-A177-3AD203B41FA5}">
                      <a16:colId xmlns:a16="http://schemas.microsoft.com/office/drawing/2014/main" val="1123341981"/>
                    </a:ext>
                  </a:extLst>
                </a:gridCol>
                <a:gridCol w="699206">
                  <a:extLst>
                    <a:ext uri="{9D8B030D-6E8A-4147-A177-3AD203B41FA5}">
                      <a16:colId xmlns:a16="http://schemas.microsoft.com/office/drawing/2014/main" val="2152112716"/>
                    </a:ext>
                  </a:extLst>
                </a:gridCol>
                <a:gridCol w="597289">
                  <a:extLst>
                    <a:ext uri="{9D8B030D-6E8A-4147-A177-3AD203B41FA5}">
                      <a16:colId xmlns:a16="http://schemas.microsoft.com/office/drawing/2014/main" val="1770405227"/>
                    </a:ext>
                  </a:extLst>
                </a:gridCol>
                <a:gridCol w="849300">
                  <a:extLst>
                    <a:ext uri="{9D8B030D-6E8A-4147-A177-3AD203B41FA5}">
                      <a16:colId xmlns:a16="http://schemas.microsoft.com/office/drawing/2014/main" val="1691690149"/>
                    </a:ext>
                  </a:extLst>
                </a:gridCol>
                <a:gridCol w="548700">
                  <a:extLst>
                    <a:ext uri="{9D8B030D-6E8A-4147-A177-3AD203B41FA5}">
                      <a16:colId xmlns:a16="http://schemas.microsoft.com/office/drawing/2014/main" val="3460824210"/>
                    </a:ext>
                  </a:extLst>
                </a:gridCol>
              </a:tblGrid>
              <a:tr h="319800">
                <a:tc gridSpan="7">
                  <a:txBody>
                    <a:bodyPr/>
                    <a:lstStyle/>
                    <a:p>
                      <a:pPr marL="6350" marR="33655" indent="-6350" algn="ctr">
                        <a:lnSpc>
                          <a:spcPct val="107000"/>
                        </a:lnSpc>
                        <a:spcAft>
                          <a:spcPts val="800"/>
                        </a:spcAft>
                      </a:pPr>
                      <a:r>
                        <a:rPr lang="lt-LT" sz="1200" kern="100">
                          <a:effectLst/>
                        </a:rPr>
                        <a:t>Klasteris nr. 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1856277788"/>
                  </a:ext>
                </a:extLst>
              </a:tr>
              <a:tr h="411840">
                <a:tc>
                  <a:txBody>
                    <a:bodyPr/>
                    <a:lstStyle/>
                    <a:p>
                      <a:endParaRPr lang="lt-LT" sz="1100" kern="100">
                        <a:effectLst/>
                        <a:latin typeface="Calibri" panose="020F0502020204030204" pitchFamily="34"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Vidurkis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Mediana</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Min</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Max</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1Q</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3Q</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84628729"/>
                  </a:ext>
                </a:extLst>
              </a:tr>
              <a:tr h="319800">
                <a:tc>
                  <a:txBody>
                    <a:bodyPr/>
                    <a:lstStyle/>
                    <a:p>
                      <a:pPr marL="6350" marR="33655" indent="-6350" algn="l">
                        <a:lnSpc>
                          <a:spcPct val="107000"/>
                        </a:lnSpc>
                        <a:spcAft>
                          <a:spcPts val="800"/>
                        </a:spcAft>
                      </a:pPr>
                      <a:r>
                        <a:rPr lang="lt-LT" sz="1200" kern="100">
                          <a:effectLst/>
                        </a:rPr>
                        <a:t>Nėštumų skaičius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0,40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b="1" kern="100">
                          <a:effectLst/>
                        </a:rPr>
                        <a:t>0,34</a:t>
                      </a:r>
                      <a:endParaRPr lang="lt-LT" sz="12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-1,15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3,91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-0,55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1,23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241308703"/>
                  </a:ext>
                </a:extLst>
              </a:tr>
              <a:tr h="661032">
                <a:tc>
                  <a:txBody>
                    <a:bodyPr/>
                    <a:lstStyle/>
                    <a:p>
                      <a:pPr marL="6350" marR="33655" indent="-6350" algn="l">
                        <a:lnSpc>
                          <a:spcPct val="107000"/>
                        </a:lnSpc>
                        <a:spcAft>
                          <a:spcPts val="800"/>
                        </a:spcAft>
                      </a:pPr>
                      <a:r>
                        <a:rPr lang="lt-LT" sz="1200" kern="100">
                          <a:effectLst/>
                        </a:rPr>
                        <a:t>Gliukozės koncentracija</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0,44</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b="1" kern="100">
                          <a:effectLst/>
                        </a:rPr>
                        <a:t>0,37</a:t>
                      </a:r>
                      <a:endParaRPr lang="lt-LT" sz="12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-1,99</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2,42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-0,31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1,15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84839370"/>
                  </a:ext>
                </a:extLst>
              </a:tr>
              <a:tr h="319800">
                <a:tc>
                  <a:txBody>
                    <a:bodyPr/>
                    <a:lstStyle/>
                    <a:p>
                      <a:pPr marL="6350" marR="33655" indent="-6350" algn="l">
                        <a:lnSpc>
                          <a:spcPct val="107000"/>
                        </a:lnSpc>
                        <a:spcAft>
                          <a:spcPts val="800"/>
                        </a:spcAft>
                      </a:pPr>
                      <a:r>
                        <a:rPr lang="lt-LT" sz="1200" kern="100">
                          <a:effectLst/>
                        </a:rPr>
                        <a:t>Kraujo spaudimas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0,24</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b="1" kern="100">
                          <a:effectLst/>
                        </a:rPr>
                        <a:t>0,22</a:t>
                      </a:r>
                      <a:endParaRPr lang="lt-LT" sz="12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-2,62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3,36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-0,35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0,78</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33649430"/>
                  </a:ext>
                </a:extLst>
              </a:tr>
              <a:tr h="319800">
                <a:tc>
                  <a:txBody>
                    <a:bodyPr/>
                    <a:lstStyle/>
                    <a:p>
                      <a:pPr marL="6350" marR="33655" indent="-6350" algn="l">
                        <a:lnSpc>
                          <a:spcPct val="107000"/>
                        </a:lnSpc>
                        <a:spcAft>
                          <a:spcPts val="800"/>
                        </a:spcAft>
                      </a:pPr>
                      <a:r>
                        <a:rPr lang="lt-LT" sz="1200" kern="100">
                          <a:effectLst/>
                        </a:rPr>
                        <a:t>Odos storis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0,09</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b="1" kern="100">
                          <a:effectLst/>
                        </a:rPr>
                        <a:t>0,35</a:t>
                      </a:r>
                      <a:endParaRPr lang="lt-LT" sz="12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-1,37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4,93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-1,37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0,92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36144829"/>
                  </a:ext>
                </a:extLst>
              </a:tr>
              <a:tr h="319800">
                <a:tc>
                  <a:txBody>
                    <a:bodyPr/>
                    <a:lstStyle/>
                    <a:p>
                      <a:pPr marL="6350" marR="33655" indent="-6350" algn="l">
                        <a:lnSpc>
                          <a:spcPct val="107000"/>
                        </a:lnSpc>
                        <a:spcAft>
                          <a:spcPts val="800"/>
                        </a:spcAft>
                      </a:pPr>
                      <a:r>
                        <a:rPr lang="lt-LT" sz="1200" kern="100">
                          <a:effectLst/>
                        </a:rPr>
                        <a:t>Insulinas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0,23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b="1" kern="100">
                          <a:effectLst/>
                        </a:rPr>
                        <a:t>-0,23</a:t>
                      </a:r>
                      <a:endParaRPr lang="lt-LT" sz="12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-0,72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6,52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-0,72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0,82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371717813"/>
                  </a:ext>
                </a:extLst>
              </a:tr>
              <a:tr h="319800">
                <a:tc>
                  <a:txBody>
                    <a:bodyPr/>
                    <a:lstStyle/>
                    <a:p>
                      <a:pPr marL="6350" marR="33655" indent="-6350" algn="l">
                        <a:lnSpc>
                          <a:spcPct val="107000"/>
                        </a:lnSpc>
                        <a:spcAft>
                          <a:spcPts val="800"/>
                        </a:spcAft>
                      </a:pPr>
                      <a:r>
                        <a:rPr lang="lt-LT" sz="1200" kern="100">
                          <a:effectLst/>
                        </a:rPr>
                        <a:t>KMI</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0,23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b="1" kern="100">
                          <a:effectLst/>
                        </a:rPr>
                        <a:t>0,16</a:t>
                      </a:r>
                      <a:endParaRPr lang="lt-LT" sz="12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-1,87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3,91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-0,37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0,78</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242360685"/>
                  </a:ext>
                </a:extLst>
              </a:tr>
              <a:tr h="661032">
                <a:tc>
                  <a:txBody>
                    <a:bodyPr/>
                    <a:lstStyle/>
                    <a:p>
                      <a:pPr marL="6350" marR="33655" indent="-6350" algn="l">
                        <a:lnSpc>
                          <a:spcPct val="107000"/>
                        </a:lnSpc>
                        <a:spcAft>
                          <a:spcPts val="800"/>
                        </a:spcAft>
                      </a:pPr>
                      <a:r>
                        <a:rPr lang="lt-LT" sz="1200" kern="100">
                          <a:effectLst/>
                        </a:rPr>
                        <a:t>Diabeto atsiradimo funkcija</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0,20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b="1" kern="100">
                          <a:effectLst/>
                        </a:rPr>
                        <a:t>-0,15</a:t>
                      </a:r>
                      <a:endParaRPr lang="lt-LT" sz="12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-1,17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5,87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-0,65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0,74</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199881994"/>
                  </a:ext>
                </a:extLst>
              </a:tr>
              <a:tr h="319800">
                <a:tc>
                  <a:txBody>
                    <a:bodyPr/>
                    <a:lstStyle/>
                    <a:p>
                      <a:pPr marL="6350" marR="33655" indent="-6350" algn="l">
                        <a:lnSpc>
                          <a:spcPct val="107000"/>
                        </a:lnSpc>
                        <a:spcAft>
                          <a:spcPts val="800"/>
                        </a:spcAft>
                      </a:pPr>
                      <a:r>
                        <a:rPr lang="lt-LT" sz="1200" kern="100">
                          <a:effectLst/>
                        </a:rPr>
                        <a:t>Amžius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0,49</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b="1" kern="100">
                          <a:effectLst/>
                        </a:rPr>
                        <a:t>0,40</a:t>
                      </a:r>
                      <a:endParaRPr lang="lt-LT" sz="12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-1,05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4,06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-0,37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1,16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17256603"/>
                  </a:ext>
                </a:extLst>
              </a:tr>
            </a:tbl>
          </a:graphicData>
        </a:graphic>
      </p:graphicFrame>
      <p:graphicFrame>
        <p:nvGraphicFramePr>
          <p:cNvPr id="8" name="Lentelė 7">
            <a:extLst>
              <a:ext uri="{FF2B5EF4-FFF2-40B4-BE49-F238E27FC236}">
                <a16:creationId xmlns:a16="http://schemas.microsoft.com/office/drawing/2014/main" id="{C752A90A-0F19-8A7D-2AD1-B269C7991462}"/>
              </a:ext>
            </a:extLst>
          </p:cNvPr>
          <p:cNvGraphicFramePr>
            <a:graphicFrameLocks noGrp="1"/>
          </p:cNvGraphicFramePr>
          <p:nvPr>
            <p:extLst>
              <p:ext uri="{D42A27DB-BD31-4B8C-83A1-F6EECF244321}">
                <p14:modId xmlns:p14="http://schemas.microsoft.com/office/powerpoint/2010/main" val="3695508420"/>
              </p:ext>
            </p:extLst>
          </p:nvPr>
        </p:nvGraphicFramePr>
        <p:xfrm>
          <a:off x="6206985" y="2221896"/>
          <a:ext cx="5771535" cy="3981296"/>
        </p:xfrm>
        <a:graphic>
          <a:graphicData uri="http://schemas.openxmlformats.org/drawingml/2006/table">
            <a:tbl>
              <a:tblPr firstRow="1" firstCol="1" bandRow="1">
                <a:tableStyleId>{073A0DAA-6AF3-43AB-8588-CEC1D06C72B9}</a:tableStyleId>
              </a:tblPr>
              <a:tblGrid>
                <a:gridCol w="1733190">
                  <a:extLst>
                    <a:ext uri="{9D8B030D-6E8A-4147-A177-3AD203B41FA5}">
                      <a16:colId xmlns:a16="http://schemas.microsoft.com/office/drawing/2014/main" val="3667850987"/>
                    </a:ext>
                  </a:extLst>
                </a:gridCol>
                <a:gridCol w="652262">
                  <a:extLst>
                    <a:ext uri="{9D8B030D-6E8A-4147-A177-3AD203B41FA5}">
                      <a16:colId xmlns:a16="http://schemas.microsoft.com/office/drawing/2014/main" val="625263023"/>
                    </a:ext>
                  </a:extLst>
                </a:gridCol>
                <a:gridCol w="699206">
                  <a:extLst>
                    <a:ext uri="{9D8B030D-6E8A-4147-A177-3AD203B41FA5}">
                      <a16:colId xmlns:a16="http://schemas.microsoft.com/office/drawing/2014/main" val="602044394"/>
                    </a:ext>
                  </a:extLst>
                </a:gridCol>
                <a:gridCol w="699206">
                  <a:extLst>
                    <a:ext uri="{9D8B030D-6E8A-4147-A177-3AD203B41FA5}">
                      <a16:colId xmlns:a16="http://schemas.microsoft.com/office/drawing/2014/main" val="3288629592"/>
                    </a:ext>
                  </a:extLst>
                </a:gridCol>
                <a:gridCol w="597290">
                  <a:extLst>
                    <a:ext uri="{9D8B030D-6E8A-4147-A177-3AD203B41FA5}">
                      <a16:colId xmlns:a16="http://schemas.microsoft.com/office/drawing/2014/main" val="2169259438"/>
                    </a:ext>
                  </a:extLst>
                </a:gridCol>
                <a:gridCol w="849300">
                  <a:extLst>
                    <a:ext uri="{9D8B030D-6E8A-4147-A177-3AD203B41FA5}">
                      <a16:colId xmlns:a16="http://schemas.microsoft.com/office/drawing/2014/main" val="2601762800"/>
                    </a:ext>
                  </a:extLst>
                </a:gridCol>
                <a:gridCol w="541081">
                  <a:extLst>
                    <a:ext uri="{9D8B030D-6E8A-4147-A177-3AD203B41FA5}">
                      <a16:colId xmlns:a16="http://schemas.microsoft.com/office/drawing/2014/main" val="778056574"/>
                    </a:ext>
                  </a:extLst>
                </a:gridCol>
              </a:tblGrid>
              <a:tr h="324906">
                <a:tc gridSpan="7">
                  <a:txBody>
                    <a:bodyPr/>
                    <a:lstStyle/>
                    <a:p>
                      <a:pPr marL="6350" marR="33655" indent="-6350" algn="ctr">
                        <a:lnSpc>
                          <a:spcPct val="107000"/>
                        </a:lnSpc>
                        <a:spcAft>
                          <a:spcPts val="800"/>
                        </a:spcAft>
                      </a:pPr>
                      <a:r>
                        <a:rPr lang="lt-LT" sz="1200" kern="100">
                          <a:effectLst/>
                        </a:rPr>
                        <a:t>Klasteris nr. 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2643123187"/>
                  </a:ext>
                </a:extLst>
              </a:tr>
              <a:tr h="369221">
                <a:tc>
                  <a:txBody>
                    <a:bodyPr/>
                    <a:lstStyle/>
                    <a:p>
                      <a:endParaRPr lang="lt-LT" sz="1100" kern="100">
                        <a:effectLst/>
                        <a:latin typeface="Calibri" panose="020F0502020204030204" pitchFamily="34"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Vidurkis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Mediana</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Min</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err="1">
                          <a:effectLst/>
                        </a:rPr>
                        <a:t>Max</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1Q</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3Q</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568176501"/>
                  </a:ext>
                </a:extLst>
              </a:tr>
              <a:tr h="323501">
                <a:tc>
                  <a:txBody>
                    <a:bodyPr/>
                    <a:lstStyle/>
                    <a:p>
                      <a:pPr marL="6350" marR="33655" indent="-6350" algn="l">
                        <a:lnSpc>
                          <a:spcPct val="107000"/>
                        </a:lnSpc>
                        <a:spcAft>
                          <a:spcPts val="800"/>
                        </a:spcAft>
                      </a:pPr>
                      <a:r>
                        <a:rPr lang="lt-LT" sz="1200" kern="100">
                          <a:effectLst/>
                        </a:rPr>
                        <a:t>Nėštumų skaičius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-0,45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-0,55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-1,15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2,13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-0,85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0,04</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518656631"/>
                  </a:ext>
                </a:extLst>
              </a:tr>
              <a:tr h="668684">
                <a:tc>
                  <a:txBody>
                    <a:bodyPr/>
                    <a:lstStyle/>
                    <a:p>
                      <a:pPr marL="6350" marR="33655" indent="-6350" algn="l">
                        <a:lnSpc>
                          <a:spcPct val="107000"/>
                        </a:lnSpc>
                        <a:spcAft>
                          <a:spcPts val="800"/>
                        </a:spcAft>
                      </a:pPr>
                      <a:r>
                        <a:rPr lang="lt-LT" sz="1200" kern="100">
                          <a:effectLst/>
                        </a:rPr>
                        <a:t>Gliukozės koncentracija</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-0,50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-0,54</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-3,75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2,17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-0,93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-0,06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43797834"/>
                  </a:ext>
                </a:extLst>
              </a:tr>
              <a:tr h="323501">
                <a:tc>
                  <a:txBody>
                    <a:bodyPr/>
                    <a:lstStyle/>
                    <a:p>
                      <a:pPr marL="6350" marR="33655" indent="-6350" algn="l">
                        <a:lnSpc>
                          <a:spcPct val="107000"/>
                        </a:lnSpc>
                        <a:spcAft>
                          <a:spcPts val="800"/>
                        </a:spcAft>
                      </a:pPr>
                      <a:r>
                        <a:rPr lang="lt-LT" sz="1200" kern="100">
                          <a:effectLst/>
                        </a:rPr>
                        <a:t>Kraujo spaudimas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-0,27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-0,35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-3,9</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4,01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-1,00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0,29</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46202361"/>
                  </a:ext>
                </a:extLst>
              </a:tr>
              <a:tr h="323501">
                <a:tc>
                  <a:txBody>
                    <a:bodyPr/>
                    <a:lstStyle/>
                    <a:p>
                      <a:pPr marL="6350" marR="33655" indent="-6350" algn="l">
                        <a:lnSpc>
                          <a:spcPct val="107000"/>
                        </a:lnSpc>
                        <a:spcAft>
                          <a:spcPts val="800"/>
                        </a:spcAft>
                      </a:pPr>
                      <a:r>
                        <a:rPr lang="lt-LT" sz="1200" kern="100">
                          <a:effectLst/>
                        </a:rPr>
                        <a:t>Odos storis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-0,10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0,03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-1,37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2,07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-0,67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0,54</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291403533"/>
                  </a:ext>
                </a:extLst>
              </a:tr>
              <a:tr h="323501">
                <a:tc>
                  <a:txBody>
                    <a:bodyPr/>
                    <a:lstStyle/>
                    <a:p>
                      <a:pPr marL="6350" marR="33655" indent="-6350" algn="l">
                        <a:lnSpc>
                          <a:spcPct val="107000"/>
                        </a:lnSpc>
                        <a:spcAft>
                          <a:spcPts val="800"/>
                        </a:spcAft>
                      </a:pPr>
                      <a:r>
                        <a:rPr lang="lt-LT" sz="1200" kern="100">
                          <a:effectLst/>
                        </a:rPr>
                        <a:t>Insulinas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-0,26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-0,34</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-0,72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1,66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-0,72</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0,09</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495673948"/>
                  </a:ext>
                </a:extLst>
              </a:tr>
              <a:tr h="323501">
                <a:tc>
                  <a:txBody>
                    <a:bodyPr/>
                    <a:lstStyle/>
                    <a:p>
                      <a:pPr marL="6350" marR="33655" indent="-6350" algn="l">
                        <a:lnSpc>
                          <a:spcPct val="107000"/>
                        </a:lnSpc>
                        <a:spcAft>
                          <a:spcPts val="800"/>
                        </a:spcAft>
                      </a:pPr>
                      <a:r>
                        <a:rPr lang="lt-LT" sz="1200" kern="100">
                          <a:effectLst/>
                        </a:rPr>
                        <a:t>KMI</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-0,40</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-2,07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5,03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-1,03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0,35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423026270"/>
                  </a:ext>
                </a:extLst>
              </a:tr>
              <a:tr h="668684">
                <a:tc>
                  <a:txBody>
                    <a:bodyPr/>
                    <a:lstStyle/>
                    <a:p>
                      <a:pPr marL="6350" marR="33655" indent="-6350" algn="l">
                        <a:lnSpc>
                          <a:spcPct val="107000"/>
                        </a:lnSpc>
                        <a:spcAft>
                          <a:spcPts val="800"/>
                        </a:spcAft>
                      </a:pPr>
                      <a:r>
                        <a:rPr lang="lt-LT" sz="1200" kern="100">
                          <a:effectLst/>
                        </a:rPr>
                        <a:t>Diabeto atsiradimo funkcija</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-0,23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-0,41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-1,19</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2,39</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-0,73</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0,15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48612345"/>
                  </a:ext>
                </a:extLst>
              </a:tr>
              <a:tr h="323501">
                <a:tc>
                  <a:txBody>
                    <a:bodyPr/>
                    <a:lstStyle/>
                    <a:p>
                      <a:pPr marL="6350" marR="33655" indent="-6350" algn="l">
                        <a:lnSpc>
                          <a:spcPct val="107000"/>
                        </a:lnSpc>
                        <a:spcAft>
                          <a:spcPts val="800"/>
                        </a:spcAft>
                      </a:pPr>
                      <a:r>
                        <a:rPr lang="lt-LT" sz="1200" kern="100">
                          <a:effectLst/>
                        </a:rPr>
                        <a:t>Amžius</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200" kern="100">
                          <a:effectLst/>
                        </a:rPr>
                        <a:t>-0,56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-0,71</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-1,05</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2,27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-0,96</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6350" marR="33655" indent="-6350" algn="ctr">
                        <a:lnSpc>
                          <a:spcPct val="107000"/>
                        </a:lnSpc>
                        <a:spcAft>
                          <a:spcPts val="800"/>
                        </a:spcAft>
                      </a:pPr>
                      <a:r>
                        <a:rPr lang="lt-LT" sz="1200" kern="100">
                          <a:effectLst/>
                        </a:rPr>
                        <a:t>-0,37</a:t>
                      </a:r>
                      <a:endParaRPr lang="lt-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843520977"/>
                  </a:ext>
                </a:extLst>
              </a:tr>
            </a:tbl>
          </a:graphicData>
        </a:graphic>
      </p:graphicFrame>
    </p:spTree>
    <p:extLst>
      <p:ext uri="{BB962C8B-B14F-4D97-AF65-F5344CB8AC3E}">
        <p14:creationId xmlns:p14="http://schemas.microsoft.com/office/powerpoint/2010/main" val="756938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859" y="454150"/>
            <a:ext cx="9254017" cy="885080"/>
          </a:xfrm>
        </p:spPr>
        <p:txBody>
          <a:bodyPr>
            <a:normAutofit fontScale="90000"/>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reikšmingoms </a:t>
            </a:r>
            <a:r>
              <a:rPr lang="lt-LT" sz="3600" err="1">
                <a:latin typeface="Times New Roman"/>
                <a:cs typeface="Arial"/>
              </a:rPr>
              <a:t>kovariantėms</a:t>
            </a:r>
            <a:endParaRPr lang="en-US" sz="3600">
              <a:latin typeface="Times New Roman"/>
            </a:endParaRPr>
          </a:p>
        </p:txBody>
      </p:sp>
      <p:sp>
        <p:nvSpPr>
          <p:cNvPr id="3" name="Text Placeholder 2"/>
          <p:cNvSpPr>
            <a:spLocks noGrp="1"/>
          </p:cNvSpPr>
          <p:nvPr>
            <p:ph type="body" sz="quarter" idx="12"/>
          </p:nvPr>
        </p:nvSpPr>
        <p:spPr>
          <a:xfrm>
            <a:off x="664894" y="1567468"/>
            <a:ext cx="10862212" cy="1736411"/>
          </a:xfrm>
        </p:spPr>
        <p:txBody>
          <a:bodyPr vert="horz" lIns="91440" tIns="45720" rIns="91440" bIns="45720" rtlCol="0" anchor="t">
            <a:normAutofit/>
          </a:bodyPr>
          <a:lstStyle/>
          <a:p>
            <a:r>
              <a:rPr lang="lt-LT">
                <a:solidFill>
                  <a:schemeClr val="accent2">
                    <a:lumMod val="10000"/>
                  </a:schemeClr>
                </a:solidFill>
                <a:latin typeface="Times New Roman"/>
              </a:rPr>
              <a:t>Skaičiuojant atstumą </a:t>
            </a:r>
            <a:r>
              <a:rPr lang="lt-LT" err="1">
                <a:solidFill>
                  <a:schemeClr val="accent2">
                    <a:lumMod val="10000"/>
                  </a:schemeClr>
                </a:solidFill>
                <a:latin typeface="Times New Roman"/>
              </a:rPr>
              <a:t>Euklidiniu</a:t>
            </a:r>
            <a:r>
              <a:rPr lang="lt-LT">
                <a:solidFill>
                  <a:schemeClr val="accent2">
                    <a:lumMod val="10000"/>
                  </a:schemeClr>
                </a:solidFill>
                <a:latin typeface="Times New Roman"/>
              </a:rPr>
              <a:t> metodu </a:t>
            </a:r>
            <a:r>
              <a:rPr lang="lt-LT" err="1">
                <a:solidFill>
                  <a:schemeClr val="accent2">
                    <a:lumMod val="10000"/>
                  </a:schemeClr>
                </a:solidFill>
                <a:latin typeface="Times New Roman"/>
              </a:rPr>
              <a:t>dendrograma</a:t>
            </a:r>
            <a:r>
              <a:rPr lang="lt-LT">
                <a:solidFill>
                  <a:schemeClr val="accent2">
                    <a:lumMod val="10000"/>
                  </a:schemeClr>
                </a:solidFill>
                <a:latin typeface="Times New Roman"/>
              </a:rPr>
              <a:t> </a:t>
            </a:r>
            <a:r>
              <a:rPr lang="lt-LT" err="1">
                <a:solidFill>
                  <a:schemeClr val="accent2">
                    <a:lumMod val="10000"/>
                  </a:schemeClr>
                </a:solidFill>
                <a:latin typeface="Times New Roman"/>
              </a:rPr>
              <a:t>Ward.D</a:t>
            </a:r>
            <a:r>
              <a:rPr lang="lt-LT">
                <a:solidFill>
                  <a:schemeClr val="accent2">
                    <a:lumMod val="10000"/>
                  </a:schemeClr>
                </a:solidFill>
                <a:latin typeface="Times New Roman"/>
              </a:rPr>
              <a:t> metodu parodė, jog optimalus klasterių skaičius yra 2, </a:t>
            </a:r>
            <a:r>
              <a:rPr lang="lt-LT" err="1">
                <a:solidFill>
                  <a:schemeClr val="accent2">
                    <a:lumMod val="10000"/>
                  </a:schemeClr>
                </a:solidFill>
                <a:latin typeface="Times New Roman"/>
              </a:rPr>
              <a:t>Complete</a:t>
            </a:r>
            <a:r>
              <a:rPr lang="lt-LT">
                <a:solidFill>
                  <a:schemeClr val="accent2">
                    <a:lumMod val="10000"/>
                  </a:schemeClr>
                </a:solidFill>
                <a:latin typeface="Times New Roman"/>
              </a:rPr>
              <a:t> – 4, o </a:t>
            </a:r>
            <a:r>
              <a:rPr lang="lt-LT" err="1">
                <a:solidFill>
                  <a:schemeClr val="accent2">
                    <a:lumMod val="10000"/>
                  </a:schemeClr>
                </a:solidFill>
                <a:latin typeface="Times New Roman"/>
              </a:rPr>
              <a:t>Mcquitty</a:t>
            </a:r>
            <a:r>
              <a:rPr lang="lt-LT">
                <a:solidFill>
                  <a:schemeClr val="accent2">
                    <a:lumMod val="10000"/>
                  </a:schemeClr>
                </a:solidFill>
                <a:latin typeface="Times New Roman"/>
              </a:rPr>
              <a:t> metodas parodė, jog optimalus klasterių skaičius yra 4. </a:t>
            </a:r>
          </a:p>
          <a:p>
            <a:r>
              <a:rPr lang="lt-LT" sz="2400">
                <a:solidFill>
                  <a:schemeClr val="accent2">
                    <a:lumMod val="10000"/>
                  </a:schemeClr>
                </a:solidFill>
                <a:latin typeface="Times New Roman"/>
              </a:rPr>
              <a:t> </a:t>
            </a:r>
          </a:p>
          <a:p>
            <a:endParaRPr lang="lt-LT" sz="2400">
              <a:solidFill>
                <a:schemeClr val="accent2">
                  <a:lumMod val="10000"/>
                </a:schemeClr>
              </a:solidFill>
              <a:latin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8" name="Paveikslėlis 7" descr="Paveikslėlis, kuriame yra diagrama&#10;&#10;Automatiškai sugeneruotas aprašymas">
            <a:extLst>
              <a:ext uri="{FF2B5EF4-FFF2-40B4-BE49-F238E27FC236}">
                <a16:creationId xmlns:a16="http://schemas.microsoft.com/office/drawing/2014/main" id="{F48E6FD2-B40C-373D-073F-CBFC94AC3B65}"/>
              </a:ext>
            </a:extLst>
          </p:cNvPr>
          <p:cNvPicPr>
            <a:picLocks noChangeAspect="1"/>
          </p:cNvPicPr>
          <p:nvPr/>
        </p:nvPicPr>
        <p:blipFill rotWithShape="1">
          <a:blip r:embed="rId2"/>
          <a:srcRect l="1924" t="3761" r="3785" b="15002"/>
          <a:stretch/>
        </p:blipFill>
        <p:spPr bwMode="auto">
          <a:xfrm>
            <a:off x="1963131" y="2591491"/>
            <a:ext cx="8159392" cy="35970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8742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029" y="147484"/>
            <a:ext cx="9642847" cy="1191746"/>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reikšmingos </a:t>
            </a:r>
            <a:r>
              <a:rPr lang="lt-LT" sz="3600" err="1">
                <a:latin typeface="Times New Roman"/>
                <a:cs typeface="Arial"/>
              </a:rPr>
              <a:t>kovariantės</a:t>
            </a:r>
            <a:endParaRPr lang="en-US" sz="3600">
              <a:latin typeface="Times New Roman"/>
            </a:endParaRPr>
          </a:p>
        </p:txBody>
      </p:sp>
      <p:sp>
        <p:nvSpPr>
          <p:cNvPr id="3" name="Text Placeholder 2"/>
          <p:cNvSpPr>
            <a:spLocks noGrp="1"/>
          </p:cNvSpPr>
          <p:nvPr>
            <p:ph type="body" sz="quarter" idx="12"/>
          </p:nvPr>
        </p:nvSpPr>
        <p:spPr>
          <a:xfrm>
            <a:off x="764929" y="1130027"/>
            <a:ext cx="10862212" cy="1736411"/>
          </a:xfrm>
        </p:spPr>
        <p:txBody>
          <a:bodyPr vert="horz" lIns="91440" tIns="45720" rIns="91440" bIns="45720" rtlCol="0" anchor="t">
            <a:normAutofit/>
          </a:bodyPr>
          <a:lstStyle/>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aveikslėlis 6" descr="Paveikslėlis, kuriame yra diagrama&#10;&#10;Automatiškai sugeneruotas aprašymas">
            <a:extLst>
              <a:ext uri="{FF2B5EF4-FFF2-40B4-BE49-F238E27FC236}">
                <a16:creationId xmlns:a16="http://schemas.microsoft.com/office/drawing/2014/main" id="{93766C9A-5E1F-655B-3C61-29A521FF3F89}"/>
              </a:ext>
            </a:extLst>
          </p:cNvPr>
          <p:cNvPicPr>
            <a:picLocks noChangeAspect="1"/>
          </p:cNvPicPr>
          <p:nvPr/>
        </p:nvPicPr>
        <p:blipFill rotWithShape="1">
          <a:blip r:embed="rId2"/>
          <a:srcRect t="1831"/>
          <a:stretch/>
        </p:blipFill>
        <p:spPr bwMode="auto">
          <a:xfrm>
            <a:off x="176029" y="1204281"/>
            <a:ext cx="10078960" cy="3466370"/>
          </a:xfrm>
          <a:prstGeom prst="rect">
            <a:avLst/>
          </a:prstGeom>
          <a:ln>
            <a:noFill/>
          </a:ln>
          <a:extLst>
            <a:ext uri="{53640926-AAD7-44D8-BBD7-CCE9431645EC}">
              <a14:shadowObscured xmlns:a14="http://schemas.microsoft.com/office/drawing/2010/main"/>
            </a:ext>
          </a:extLst>
        </p:spPr>
      </p:pic>
      <p:graphicFrame>
        <p:nvGraphicFramePr>
          <p:cNvPr id="8" name="Lentelė 7">
            <a:extLst>
              <a:ext uri="{FF2B5EF4-FFF2-40B4-BE49-F238E27FC236}">
                <a16:creationId xmlns:a16="http://schemas.microsoft.com/office/drawing/2014/main" id="{9CDB37B3-4472-190A-F129-39C2525A577D}"/>
              </a:ext>
            </a:extLst>
          </p:cNvPr>
          <p:cNvGraphicFramePr>
            <a:graphicFrameLocks noGrp="1"/>
          </p:cNvGraphicFramePr>
          <p:nvPr>
            <p:extLst>
              <p:ext uri="{D42A27DB-BD31-4B8C-83A1-F6EECF244321}">
                <p14:modId xmlns:p14="http://schemas.microsoft.com/office/powerpoint/2010/main" val="778572456"/>
              </p:ext>
            </p:extLst>
          </p:nvPr>
        </p:nvGraphicFramePr>
        <p:xfrm>
          <a:off x="176029" y="4679438"/>
          <a:ext cx="6283763" cy="1774447"/>
        </p:xfrm>
        <a:graphic>
          <a:graphicData uri="http://schemas.openxmlformats.org/drawingml/2006/table">
            <a:tbl>
              <a:tblPr firstRow="1" firstCol="1" bandRow="1">
                <a:tableStyleId>{073A0DAA-6AF3-43AB-8588-CEC1D06C72B9}</a:tableStyleId>
              </a:tblPr>
              <a:tblGrid>
                <a:gridCol w="1098243">
                  <a:extLst>
                    <a:ext uri="{9D8B030D-6E8A-4147-A177-3AD203B41FA5}">
                      <a16:colId xmlns:a16="http://schemas.microsoft.com/office/drawing/2014/main" val="2318837104"/>
                    </a:ext>
                  </a:extLst>
                </a:gridCol>
                <a:gridCol w="863963">
                  <a:extLst>
                    <a:ext uri="{9D8B030D-6E8A-4147-A177-3AD203B41FA5}">
                      <a16:colId xmlns:a16="http://schemas.microsoft.com/office/drawing/2014/main" val="2799486187"/>
                    </a:ext>
                  </a:extLst>
                </a:gridCol>
                <a:gridCol w="863963">
                  <a:extLst>
                    <a:ext uri="{9D8B030D-6E8A-4147-A177-3AD203B41FA5}">
                      <a16:colId xmlns:a16="http://schemas.microsoft.com/office/drawing/2014/main" val="2260020379"/>
                    </a:ext>
                  </a:extLst>
                </a:gridCol>
                <a:gridCol w="863963">
                  <a:extLst>
                    <a:ext uri="{9D8B030D-6E8A-4147-A177-3AD203B41FA5}">
                      <a16:colId xmlns:a16="http://schemas.microsoft.com/office/drawing/2014/main" val="3016814782"/>
                    </a:ext>
                  </a:extLst>
                </a:gridCol>
                <a:gridCol w="864834">
                  <a:extLst>
                    <a:ext uri="{9D8B030D-6E8A-4147-A177-3AD203B41FA5}">
                      <a16:colId xmlns:a16="http://schemas.microsoft.com/office/drawing/2014/main" val="405498252"/>
                    </a:ext>
                  </a:extLst>
                </a:gridCol>
                <a:gridCol w="864834">
                  <a:extLst>
                    <a:ext uri="{9D8B030D-6E8A-4147-A177-3AD203B41FA5}">
                      <a16:colId xmlns:a16="http://schemas.microsoft.com/office/drawing/2014/main" val="2955137157"/>
                    </a:ext>
                  </a:extLst>
                </a:gridCol>
                <a:gridCol w="863963">
                  <a:extLst>
                    <a:ext uri="{9D8B030D-6E8A-4147-A177-3AD203B41FA5}">
                      <a16:colId xmlns:a16="http://schemas.microsoft.com/office/drawing/2014/main" val="1152439991"/>
                    </a:ext>
                  </a:extLst>
                </a:gridCol>
              </a:tblGrid>
              <a:tr h="0">
                <a:tc rowSpan="2">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Klasterio nr.</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Ward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gridSpan="2">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Complete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gridSpan="2">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Mcquitty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extLst>
                  <a:ext uri="{0D108BD9-81ED-4DB2-BD59-A6C34878D82A}">
                    <a16:rowId xmlns:a16="http://schemas.microsoft.com/office/drawing/2014/main" val="1411787287"/>
                  </a:ext>
                </a:extLst>
              </a:tr>
              <a:tr h="0">
                <a:tc vMerge="1">
                  <a:txBody>
                    <a:bodyPr/>
                    <a:lstStyle/>
                    <a:p>
                      <a:endParaRPr lang="lt-LT"/>
                    </a:p>
                  </a:txBody>
                  <a:tcPr/>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53072027"/>
                  </a:ext>
                </a:extLst>
              </a:tr>
              <a:tr h="0">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136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177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428</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210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472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242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51520704"/>
                  </a:ext>
                </a:extLst>
              </a:tr>
              <a:tr h="0">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342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74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3755772"/>
                  </a:ext>
                </a:extLst>
              </a:tr>
              <a:tr h="0">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43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35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2119109"/>
                  </a:ext>
                </a:extLst>
              </a:tr>
              <a:tr h="0">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2541666"/>
                  </a:ext>
                </a:extLst>
              </a:tr>
            </a:tbl>
          </a:graphicData>
        </a:graphic>
      </p:graphicFrame>
      <p:sp>
        <p:nvSpPr>
          <p:cNvPr id="10" name="TextBox 9">
            <a:extLst>
              <a:ext uri="{FF2B5EF4-FFF2-40B4-BE49-F238E27FC236}">
                <a16:creationId xmlns:a16="http://schemas.microsoft.com/office/drawing/2014/main" id="{24434984-9DC9-E42B-7B5C-E83086843030}"/>
              </a:ext>
            </a:extLst>
          </p:cNvPr>
          <p:cNvSpPr txBox="1"/>
          <p:nvPr/>
        </p:nvSpPr>
        <p:spPr>
          <a:xfrm>
            <a:off x="6691144" y="4723956"/>
            <a:ext cx="5324827" cy="1754326"/>
          </a:xfrm>
          <a:prstGeom prst="rect">
            <a:avLst/>
          </a:prstGeom>
          <a:noFill/>
        </p:spPr>
        <p:txBody>
          <a:bodyPr wrap="square">
            <a:spAutoFit/>
          </a:bodyPr>
          <a:lstStyle/>
          <a:p>
            <a:pPr marL="6350" marR="32385" indent="-6350" algn="just">
              <a:spcAft>
                <a:spcPts val="65"/>
              </a:spcAft>
            </a:pPr>
            <a:r>
              <a:rPr lang="lt-LT">
                <a:solidFill>
                  <a:srgbClr val="000000"/>
                </a:solidFill>
                <a:latin typeface="Times New Roman" panose="02020603050405020304" pitchFamily="18" charset="0"/>
                <a:ea typeface="Times New Roman" panose="02020603050405020304" pitchFamily="18" charset="0"/>
              </a:rPr>
              <a:t>P</a:t>
            </a:r>
            <a:r>
              <a:rPr lang="lt-LT" sz="1800">
                <a:solidFill>
                  <a:srgbClr val="000000"/>
                </a:solidFill>
                <a:effectLst/>
                <a:latin typeface="Times New Roman" panose="02020603050405020304" pitchFamily="18" charset="0"/>
                <a:ea typeface="Times New Roman" panose="02020603050405020304" pitchFamily="18" charset="0"/>
              </a:rPr>
              <a:t>ritaikius </a:t>
            </a:r>
            <a:r>
              <a:rPr lang="lt-LT" sz="1800" err="1">
                <a:solidFill>
                  <a:srgbClr val="000000"/>
                </a:solidFill>
                <a:effectLst/>
                <a:latin typeface="Times New Roman" panose="02020603050405020304" pitchFamily="18" charset="0"/>
                <a:ea typeface="Times New Roman" panose="02020603050405020304" pitchFamily="18" charset="0"/>
              </a:rPr>
              <a:t>Ward</a:t>
            </a:r>
            <a:r>
              <a:rPr lang="lt-LT" sz="1800">
                <a:solidFill>
                  <a:srgbClr val="000000"/>
                </a:solidFill>
                <a:effectLst/>
                <a:latin typeface="Times New Roman" panose="02020603050405020304" pitchFamily="18" charset="0"/>
                <a:ea typeface="Times New Roman" panose="02020603050405020304" pitchFamily="18" charset="0"/>
              </a:rPr>
              <a:t> metodą buvo gauta, kad 71,5 </a:t>
            </a:r>
            <a:r>
              <a:rPr lang="en-US" sz="1800">
                <a:solidFill>
                  <a:srgbClr val="000000"/>
                </a:solidFill>
                <a:effectLst/>
                <a:latin typeface="Times New Roman" panose="02020603050405020304" pitchFamily="18" charset="0"/>
                <a:ea typeface="Times New Roman" panose="02020603050405020304" pitchFamily="18" charset="0"/>
              </a:rPr>
              <a:t>% </a:t>
            </a:r>
            <a:r>
              <a:rPr lang="en-US" sz="1800" err="1">
                <a:solidFill>
                  <a:srgbClr val="000000"/>
                </a:solidFill>
                <a:effectLst/>
                <a:latin typeface="Times New Roman" panose="02020603050405020304" pitchFamily="18" charset="0"/>
                <a:ea typeface="Times New Roman" panose="02020603050405020304" pitchFamily="18" charset="0"/>
              </a:rPr>
              <a:t>nesergan</a:t>
            </a:r>
            <a:r>
              <a:rPr lang="lt-LT" sz="1800" err="1">
                <a:solidFill>
                  <a:srgbClr val="000000"/>
                </a:solidFill>
                <a:effectLst/>
                <a:latin typeface="Times New Roman" panose="02020603050405020304" pitchFamily="18" charset="0"/>
                <a:ea typeface="Times New Roman" panose="02020603050405020304" pitchFamily="18" charset="0"/>
              </a:rPr>
              <a:t>čių</a:t>
            </a:r>
            <a:r>
              <a:rPr lang="lt-LT" sz="1800">
                <a:solidFill>
                  <a:srgbClr val="000000"/>
                </a:solidFill>
                <a:effectLst/>
                <a:latin typeface="Times New Roman" panose="02020603050405020304" pitchFamily="18" charset="0"/>
                <a:ea typeface="Times New Roman" panose="02020603050405020304" pitchFamily="18" charset="0"/>
              </a:rPr>
              <a:t> nukeliavo į 2 klasterį, o 70,5 </a:t>
            </a:r>
            <a:r>
              <a:rPr lang="en-US" sz="1800">
                <a:solidFill>
                  <a:srgbClr val="000000"/>
                </a:solidFill>
                <a:effectLst/>
                <a:latin typeface="Times New Roman" panose="02020603050405020304" pitchFamily="18" charset="0"/>
                <a:ea typeface="Times New Roman" panose="02020603050405020304" pitchFamily="18" charset="0"/>
              </a:rPr>
              <a:t>% </a:t>
            </a:r>
            <a:r>
              <a:rPr lang="lt-LT" sz="1800">
                <a:solidFill>
                  <a:srgbClr val="000000"/>
                </a:solidFill>
                <a:effectLst/>
                <a:latin typeface="Times New Roman" panose="02020603050405020304" pitchFamily="18" charset="0"/>
                <a:ea typeface="Times New Roman" panose="02020603050405020304" pitchFamily="18" charset="0"/>
              </a:rPr>
              <a:t>sergančių – į 1 klasterį, tačiau klasteriai tarpusavyje smarkiai persidengia. Tuo tarpu </a:t>
            </a:r>
            <a:r>
              <a:rPr lang="lt-LT" sz="1800" err="1">
                <a:solidFill>
                  <a:srgbClr val="000000"/>
                </a:solidFill>
                <a:effectLst/>
                <a:latin typeface="Times New Roman" panose="02020603050405020304" pitchFamily="18" charset="0"/>
                <a:ea typeface="Times New Roman" panose="02020603050405020304" pitchFamily="18" charset="0"/>
              </a:rPr>
              <a:t>Complete</a:t>
            </a:r>
            <a:r>
              <a:rPr lang="lt-LT" sz="1800">
                <a:solidFill>
                  <a:srgbClr val="000000"/>
                </a:solidFill>
                <a:effectLst/>
                <a:latin typeface="Times New Roman" panose="02020603050405020304" pitchFamily="18" charset="0"/>
                <a:ea typeface="Times New Roman" panose="02020603050405020304" pitchFamily="18" charset="0"/>
              </a:rPr>
              <a:t> ir </a:t>
            </a:r>
            <a:r>
              <a:rPr lang="lt-LT" sz="1800" err="1">
                <a:solidFill>
                  <a:srgbClr val="000000"/>
                </a:solidFill>
                <a:effectLst/>
                <a:latin typeface="Times New Roman" panose="02020603050405020304" pitchFamily="18" charset="0"/>
                <a:ea typeface="Times New Roman" panose="02020603050405020304" pitchFamily="18" charset="0"/>
              </a:rPr>
              <a:t>Mcquitty</a:t>
            </a:r>
            <a:r>
              <a:rPr lang="lt-LT" sz="1800">
                <a:solidFill>
                  <a:srgbClr val="000000"/>
                </a:solidFill>
                <a:effectLst/>
                <a:latin typeface="Times New Roman" panose="02020603050405020304" pitchFamily="18" charset="0"/>
                <a:ea typeface="Times New Roman" panose="02020603050405020304" pitchFamily="18" charset="0"/>
              </a:rPr>
              <a:t> klasterizavimo rezultatai neparodė geresnių rezultatų – didžioji dalis pacientų pateko į 1 klasterį.</a:t>
            </a:r>
          </a:p>
        </p:txBody>
      </p:sp>
    </p:spTree>
    <p:extLst>
      <p:ext uri="{BB962C8B-B14F-4D97-AF65-F5344CB8AC3E}">
        <p14:creationId xmlns:p14="http://schemas.microsoft.com/office/powerpoint/2010/main" val="1595463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713546" y="1633904"/>
            <a:ext cx="10862212" cy="775000"/>
          </a:xfrm>
        </p:spPr>
        <p:txBody>
          <a:bodyPr vert="horz" lIns="91440" tIns="45720" rIns="91440" bIns="45720" rtlCol="0" anchor="t">
            <a:normAutofit/>
          </a:bodyPr>
          <a:lstStyle/>
          <a:p>
            <a:r>
              <a:rPr lang="lt-LT">
                <a:solidFill>
                  <a:srgbClr val="000000"/>
                </a:solidFill>
                <a:effectLst/>
                <a:latin typeface="Times New Roman" panose="02020603050405020304" pitchFamily="18" charset="0"/>
                <a:ea typeface="Times New Roman" panose="02020603050405020304" pitchFamily="18" charset="0"/>
              </a:rPr>
              <a:t>Naudojantis Manheteno metrika buvo gauta, jog optimalus klasterių skaičius yra 3, 4, 2 atitinkamai gauti iš </a:t>
            </a:r>
            <a:r>
              <a:rPr lang="lt-LT" err="1">
                <a:solidFill>
                  <a:srgbClr val="000000"/>
                </a:solidFill>
                <a:effectLst/>
                <a:latin typeface="Times New Roman" panose="02020603050405020304" pitchFamily="18" charset="0"/>
                <a:ea typeface="Times New Roman" panose="02020603050405020304" pitchFamily="18" charset="0"/>
              </a:rPr>
              <a:t>Ward.D</a:t>
            </a:r>
            <a:r>
              <a:rPr lang="lt-LT">
                <a:solidFill>
                  <a:srgbClr val="000000"/>
                </a:solidFill>
                <a:effectLst/>
                <a:latin typeface="Times New Roman" panose="02020603050405020304" pitchFamily="18" charset="0"/>
                <a:ea typeface="Times New Roman" panose="02020603050405020304" pitchFamily="18" charset="0"/>
              </a:rPr>
              <a:t>, </a:t>
            </a:r>
            <a:r>
              <a:rPr lang="lt-LT" err="1">
                <a:solidFill>
                  <a:srgbClr val="000000"/>
                </a:solidFill>
                <a:effectLst/>
                <a:latin typeface="Times New Roman" panose="02020603050405020304" pitchFamily="18" charset="0"/>
                <a:ea typeface="Times New Roman" panose="02020603050405020304" pitchFamily="18" charset="0"/>
              </a:rPr>
              <a:t>Complete</a:t>
            </a:r>
            <a:r>
              <a:rPr lang="lt-LT">
                <a:solidFill>
                  <a:srgbClr val="000000"/>
                </a:solidFill>
                <a:effectLst/>
                <a:latin typeface="Times New Roman" panose="02020603050405020304" pitchFamily="18" charset="0"/>
                <a:ea typeface="Times New Roman" panose="02020603050405020304" pitchFamily="18" charset="0"/>
              </a:rPr>
              <a:t> ir </a:t>
            </a:r>
            <a:r>
              <a:rPr lang="lt-LT" err="1">
                <a:solidFill>
                  <a:srgbClr val="000000"/>
                </a:solidFill>
                <a:effectLst/>
                <a:latin typeface="Times New Roman" panose="02020603050405020304" pitchFamily="18" charset="0"/>
                <a:ea typeface="Times New Roman" panose="02020603050405020304" pitchFamily="18" charset="0"/>
              </a:rPr>
              <a:t>Mcquitty</a:t>
            </a:r>
            <a:r>
              <a:rPr lang="lt-LT">
                <a:solidFill>
                  <a:srgbClr val="000000"/>
                </a:solidFill>
                <a:effectLst/>
                <a:latin typeface="Times New Roman" panose="02020603050405020304" pitchFamily="18" charset="0"/>
                <a:ea typeface="Times New Roman" panose="02020603050405020304" pitchFamily="18" charset="0"/>
              </a:rPr>
              <a:t> metodų.</a:t>
            </a:r>
            <a:endParaRPr lang="lt-LT" sz="2400">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sp>
        <p:nvSpPr>
          <p:cNvPr id="7" name="Title 1">
            <a:extLst>
              <a:ext uri="{FF2B5EF4-FFF2-40B4-BE49-F238E27FC236}">
                <a16:creationId xmlns:a16="http://schemas.microsoft.com/office/drawing/2014/main" id="{3D6A9282-D5E5-5290-7AD3-A4219BF5007F}"/>
              </a:ext>
            </a:extLst>
          </p:cNvPr>
          <p:cNvSpPr txBox="1">
            <a:spLocks/>
          </p:cNvSpPr>
          <p:nvPr/>
        </p:nvSpPr>
        <p:spPr>
          <a:xfrm>
            <a:off x="616242" y="2833127"/>
            <a:ext cx="9642847" cy="119174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kern="1200">
                <a:solidFill>
                  <a:schemeClr val="tx1"/>
                </a:solidFill>
                <a:latin typeface="Arial" charset="0"/>
                <a:ea typeface="Arial" charset="0"/>
                <a:cs typeface="Arial" charset="0"/>
              </a:defRPr>
            </a:lvl1pPr>
          </a:lstStyle>
          <a:p>
            <a:endParaRPr lang="en-US" sz="3600">
              <a:latin typeface="Times New Roman"/>
            </a:endParaRPr>
          </a:p>
        </p:txBody>
      </p:sp>
      <p:sp>
        <p:nvSpPr>
          <p:cNvPr id="9" name="Pavadinimas 8">
            <a:extLst>
              <a:ext uri="{FF2B5EF4-FFF2-40B4-BE49-F238E27FC236}">
                <a16:creationId xmlns:a16="http://schemas.microsoft.com/office/drawing/2014/main" id="{140C2860-1B96-69E9-A1DC-2A3E65CAB9BE}"/>
              </a:ext>
            </a:extLst>
          </p:cNvPr>
          <p:cNvSpPr>
            <a:spLocks noGrp="1"/>
          </p:cNvSpPr>
          <p:nvPr>
            <p:ph type="title"/>
          </p:nvPr>
        </p:nvSpPr>
        <p:spPr>
          <a:xfrm>
            <a:off x="616242" y="202265"/>
            <a:ext cx="9053945" cy="1126868"/>
          </a:xfrm>
        </p:spPr>
        <p:txBody>
          <a:bodyPr>
            <a:normAutofit fontScale="90000"/>
          </a:bodyPr>
          <a:lstStyle/>
          <a:p>
            <a:r>
              <a:rPr lang="en-US" sz="4400" err="1">
                <a:latin typeface="Times New Roman"/>
                <a:cs typeface="Arial"/>
              </a:rPr>
              <a:t>Hierarchinis</a:t>
            </a:r>
            <a:r>
              <a:rPr lang="en-US" sz="4400">
                <a:latin typeface="Times New Roman"/>
                <a:cs typeface="Arial"/>
              </a:rPr>
              <a:t> </a:t>
            </a:r>
            <a:r>
              <a:rPr lang="en-US" sz="4400" err="1">
                <a:latin typeface="Times New Roman"/>
                <a:cs typeface="Arial"/>
              </a:rPr>
              <a:t>algoritmas</a:t>
            </a:r>
            <a:r>
              <a:rPr lang="lt-LT" sz="4400">
                <a:latin typeface="Times New Roman"/>
                <a:cs typeface="Arial"/>
              </a:rPr>
              <a:t>: reikšmingos </a:t>
            </a:r>
            <a:r>
              <a:rPr lang="lt-LT" sz="4400" err="1">
                <a:latin typeface="Times New Roman"/>
                <a:cs typeface="Arial"/>
              </a:rPr>
              <a:t>kovariantės</a:t>
            </a:r>
            <a:br>
              <a:rPr lang="en-US" sz="4400">
                <a:latin typeface="Times New Roman"/>
              </a:rPr>
            </a:br>
            <a:endParaRPr lang="lt-LT"/>
          </a:p>
        </p:txBody>
      </p:sp>
      <p:pic>
        <p:nvPicPr>
          <p:cNvPr id="10" name="Paveikslėlis 9" descr="Paveikslėlis, kuriame yra diagrama&#10;&#10;Automatiškai sugeneruotas aprašymas">
            <a:extLst>
              <a:ext uri="{FF2B5EF4-FFF2-40B4-BE49-F238E27FC236}">
                <a16:creationId xmlns:a16="http://schemas.microsoft.com/office/drawing/2014/main" id="{44D2A80E-684A-5ACF-69ED-5A0A6FAE9B22}"/>
              </a:ext>
            </a:extLst>
          </p:cNvPr>
          <p:cNvPicPr>
            <a:picLocks noChangeAspect="1"/>
          </p:cNvPicPr>
          <p:nvPr/>
        </p:nvPicPr>
        <p:blipFill rotWithShape="1">
          <a:blip r:embed="rId2"/>
          <a:srcRect l="1925" t="4580" r="2629" b="13759"/>
          <a:stretch/>
        </p:blipFill>
        <p:spPr bwMode="auto">
          <a:xfrm>
            <a:off x="1818353" y="2557533"/>
            <a:ext cx="8210549" cy="35424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3168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639" y="167148"/>
            <a:ext cx="9563237" cy="1172082"/>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reikšmingoms </a:t>
            </a:r>
            <a:r>
              <a:rPr lang="lt-LT" sz="3600" err="1">
                <a:latin typeface="Times New Roman"/>
                <a:cs typeface="Arial"/>
              </a:rPr>
              <a:t>kovariantėms</a:t>
            </a:r>
            <a:endParaRPr lang="en-US" sz="3600">
              <a:latin typeface="Times New Roman"/>
            </a:endParaRPr>
          </a:p>
        </p:txBody>
      </p:sp>
      <p:sp>
        <p:nvSpPr>
          <p:cNvPr id="3" name="Text Placeholder 2"/>
          <p:cNvSpPr>
            <a:spLocks noGrp="1"/>
          </p:cNvSpPr>
          <p:nvPr>
            <p:ph type="body" sz="quarter" idx="12"/>
          </p:nvPr>
        </p:nvSpPr>
        <p:spPr>
          <a:xfrm>
            <a:off x="8063444" y="2050322"/>
            <a:ext cx="3554857" cy="3173775"/>
          </a:xfrm>
        </p:spPr>
        <p:txBody>
          <a:bodyPr vert="horz" lIns="91440" tIns="45720" rIns="91440" bIns="45720" rtlCol="0" anchor="t">
            <a:normAutofit/>
          </a:bodyPr>
          <a:lstStyle/>
          <a:p>
            <a:r>
              <a:rPr lang="lt-LT" sz="2200">
                <a:solidFill>
                  <a:srgbClr val="000000"/>
                </a:solidFill>
                <a:effectLst/>
                <a:latin typeface="Times New Roman" panose="02020603050405020304" pitchFamily="18" charset="0"/>
                <a:ea typeface="Times New Roman" panose="02020603050405020304" pitchFamily="18" charset="0"/>
              </a:rPr>
              <a:t>Blogiausiai atsiskiria taikant </a:t>
            </a:r>
            <a:r>
              <a:rPr lang="lt-LT" sz="2200" err="1">
                <a:solidFill>
                  <a:srgbClr val="000000"/>
                </a:solidFill>
                <a:effectLst/>
                <a:latin typeface="Times New Roman" panose="02020603050405020304" pitchFamily="18" charset="0"/>
                <a:ea typeface="Times New Roman" panose="02020603050405020304" pitchFamily="18" charset="0"/>
              </a:rPr>
              <a:t>Complete</a:t>
            </a:r>
            <a:r>
              <a:rPr lang="lt-LT" sz="2200">
                <a:solidFill>
                  <a:srgbClr val="000000"/>
                </a:solidFill>
                <a:effectLst/>
                <a:latin typeface="Times New Roman" panose="02020603050405020304" pitchFamily="18" charset="0"/>
                <a:ea typeface="Times New Roman" panose="02020603050405020304" pitchFamily="18" charset="0"/>
              </a:rPr>
              <a:t> ir </a:t>
            </a:r>
            <a:r>
              <a:rPr lang="lt-LT" sz="2200" err="1">
                <a:solidFill>
                  <a:srgbClr val="000000"/>
                </a:solidFill>
                <a:effectLst/>
                <a:latin typeface="Times New Roman" panose="02020603050405020304" pitchFamily="18" charset="0"/>
                <a:ea typeface="Times New Roman" panose="02020603050405020304" pitchFamily="18" charset="0"/>
              </a:rPr>
              <a:t>Mcquitty</a:t>
            </a:r>
            <a:r>
              <a:rPr lang="lt-LT" sz="2200">
                <a:solidFill>
                  <a:srgbClr val="000000"/>
                </a:solidFill>
                <a:effectLst/>
                <a:latin typeface="Times New Roman" panose="02020603050405020304" pitchFamily="18" charset="0"/>
                <a:ea typeface="Times New Roman" panose="02020603050405020304" pitchFamily="18" charset="0"/>
              </a:rPr>
              <a:t> metodus, geresnis rezultatas pastebimas su </a:t>
            </a:r>
            <a:r>
              <a:rPr lang="lt-LT" sz="2200" err="1">
                <a:solidFill>
                  <a:srgbClr val="000000"/>
                </a:solidFill>
                <a:effectLst/>
                <a:latin typeface="Times New Roman" panose="02020603050405020304" pitchFamily="18" charset="0"/>
                <a:ea typeface="Times New Roman" panose="02020603050405020304" pitchFamily="18" charset="0"/>
              </a:rPr>
              <a:t>Ward</a:t>
            </a:r>
            <a:r>
              <a:rPr lang="lt-LT" sz="2200">
                <a:solidFill>
                  <a:srgbClr val="000000"/>
                </a:solidFill>
                <a:effectLst/>
                <a:latin typeface="Times New Roman" panose="02020603050405020304" pitchFamily="18" charset="0"/>
                <a:ea typeface="Times New Roman" panose="02020603050405020304" pitchFamily="18" charset="0"/>
              </a:rPr>
              <a:t> – didžiąją dalį (93 proc.) 2 klasterio sudaro sveiki pacientai, kitos grupės neturi tokio gero </a:t>
            </a:r>
            <a:r>
              <a:rPr lang="lt-LT" sz="2200" err="1">
                <a:solidFill>
                  <a:srgbClr val="000000"/>
                </a:solidFill>
                <a:effectLst/>
                <a:latin typeface="Times New Roman" panose="02020603050405020304" pitchFamily="18" charset="0"/>
                <a:ea typeface="Times New Roman" panose="02020603050405020304" pitchFamily="18" charset="0"/>
              </a:rPr>
              <a:t>išskiriamumo</a:t>
            </a:r>
            <a:r>
              <a:rPr lang="lt-LT" sz="2200">
                <a:solidFill>
                  <a:srgbClr val="000000"/>
                </a:solidFill>
                <a:effectLst/>
                <a:latin typeface="Times New Roman" panose="02020603050405020304" pitchFamily="18" charset="0"/>
                <a:ea typeface="Times New Roman" panose="02020603050405020304" pitchFamily="18" charset="0"/>
              </a:rPr>
              <a:t>.</a:t>
            </a:r>
          </a:p>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aveikslėlis 6" descr="Paveikslėlis, kuriame yra diagrama&#10;&#10;Automatiškai sugeneruotas aprašymas">
            <a:extLst>
              <a:ext uri="{FF2B5EF4-FFF2-40B4-BE49-F238E27FC236}">
                <a16:creationId xmlns:a16="http://schemas.microsoft.com/office/drawing/2014/main" id="{3A750B28-099E-7ACD-6DBB-F3F71FA9E957}"/>
              </a:ext>
            </a:extLst>
          </p:cNvPr>
          <p:cNvPicPr>
            <a:picLocks noChangeAspect="1"/>
          </p:cNvPicPr>
          <p:nvPr/>
        </p:nvPicPr>
        <p:blipFill>
          <a:blip r:embed="rId2"/>
          <a:stretch>
            <a:fillRect/>
          </a:stretch>
        </p:blipFill>
        <p:spPr>
          <a:xfrm>
            <a:off x="140869" y="1180858"/>
            <a:ext cx="7765048" cy="3332147"/>
          </a:xfrm>
          <a:prstGeom prst="rect">
            <a:avLst/>
          </a:prstGeom>
        </p:spPr>
      </p:pic>
      <p:graphicFrame>
        <p:nvGraphicFramePr>
          <p:cNvPr id="8" name="Lentelė 7">
            <a:extLst>
              <a:ext uri="{FF2B5EF4-FFF2-40B4-BE49-F238E27FC236}">
                <a16:creationId xmlns:a16="http://schemas.microsoft.com/office/drawing/2014/main" id="{603F0E0F-122A-A45F-738E-9161EAC29981}"/>
              </a:ext>
            </a:extLst>
          </p:cNvPr>
          <p:cNvGraphicFramePr>
            <a:graphicFrameLocks noGrp="1"/>
          </p:cNvGraphicFramePr>
          <p:nvPr>
            <p:extLst>
              <p:ext uri="{D42A27DB-BD31-4B8C-83A1-F6EECF244321}">
                <p14:modId xmlns:p14="http://schemas.microsoft.com/office/powerpoint/2010/main" val="3307395645"/>
              </p:ext>
            </p:extLst>
          </p:nvPr>
        </p:nvGraphicFramePr>
        <p:xfrm>
          <a:off x="455732" y="4679438"/>
          <a:ext cx="5866412" cy="1780358"/>
        </p:xfrm>
        <a:graphic>
          <a:graphicData uri="http://schemas.openxmlformats.org/drawingml/2006/table">
            <a:tbl>
              <a:tblPr firstRow="1" firstCol="1" bandRow="1">
                <a:tableStyleId>{073A0DAA-6AF3-43AB-8588-CEC1D06C72B9}</a:tableStyleId>
              </a:tblPr>
              <a:tblGrid>
                <a:gridCol w="1025300">
                  <a:extLst>
                    <a:ext uri="{9D8B030D-6E8A-4147-A177-3AD203B41FA5}">
                      <a16:colId xmlns:a16="http://schemas.microsoft.com/office/drawing/2014/main" val="4012737011"/>
                    </a:ext>
                  </a:extLst>
                </a:gridCol>
                <a:gridCol w="806581">
                  <a:extLst>
                    <a:ext uri="{9D8B030D-6E8A-4147-A177-3AD203B41FA5}">
                      <a16:colId xmlns:a16="http://schemas.microsoft.com/office/drawing/2014/main" val="112358185"/>
                    </a:ext>
                  </a:extLst>
                </a:gridCol>
                <a:gridCol w="806581">
                  <a:extLst>
                    <a:ext uri="{9D8B030D-6E8A-4147-A177-3AD203B41FA5}">
                      <a16:colId xmlns:a16="http://schemas.microsoft.com/office/drawing/2014/main" val="4032698532"/>
                    </a:ext>
                  </a:extLst>
                </a:gridCol>
                <a:gridCol w="806581">
                  <a:extLst>
                    <a:ext uri="{9D8B030D-6E8A-4147-A177-3AD203B41FA5}">
                      <a16:colId xmlns:a16="http://schemas.microsoft.com/office/drawing/2014/main" val="105044219"/>
                    </a:ext>
                  </a:extLst>
                </a:gridCol>
                <a:gridCol w="807394">
                  <a:extLst>
                    <a:ext uri="{9D8B030D-6E8A-4147-A177-3AD203B41FA5}">
                      <a16:colId xmlns:a16="http://schemas.microsoft.com/office/drawing/2014/main" val="551840420"/>
                    </a:ext>
                  </a:extLst>
                </a:gridCol>
                <a:gridCol w="807394">
                  <a:extLst>
                    <a:ext uri="{9D8B030D-6E8A-4147-A177-3AD203B41FA5}">
                      <a16:colId xmlns:a16="http://schemas.microsoft.com/office/drawing/2014/main" val="2726554203"/>
                    </a:ext>
                  </a:extLst>
                </a:gridCol>
                <a:gridCol w="806581">
                  <a:extLst>
                    <a:ext uri="{9D8B030D-6E8A-4147-A177-3AD203B41FA5}">
                      <a16:colId xmlns:a16="http://schemas.microsoft.com/office/drawing/2014/main" val="664838180"/>
                    </a:ext>
                  </a:extLst>
                </a:gridCol>
              </a:tblGrid>
              <a:tr h="523248">
                <a:tc rowSpan="2">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Klasterio </a:t>
                      </a:r>
                      <a:r>
                        <a:rPr lang="lt-LT" sz="1600" kern="100" err="1">
                          <a:effectLst/>
                          <a:latin typeface="Times New Roman" panose="02020603050405020304" pitchFamily="18" charset="0"/>
                          <a:cs typeface="Times New Roman" panose="02020603050405020304" pitchFamily="18" charset="0"/>
                        </a:rPr>
                        <a:t>nr.</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6350" marR="33655" indent="-6350" algn="ctr">
                        <a:lnSpc>
                          <a:spcPct val="111000"/>
                        </a:lnSpc>
                        <a:spcAft>
                          <a:spcPts val="65"/>
                        </a:spcAft>
                      </a:pPr>
                      <a:r>
                        <a:rPr lang="lt-LT" sz="1600" kern="100" err="1">
                          <a:effectLst/>
                          <a:latin typeface="Times New Roman" panose="02020603050405020304" pitchFamily="18" charset="0"/>
                          <a:cs typeface="Times New Roman" panose="02020603050405020304" pitchFamily="18" charset="0"/>
                        </a:rPr>
                        <a:t>Ward</a:t>
                      </a:r>
                      <a:r>
                        <a:rPr lang="lt-LT" sz="1600" kern="100">
                          <a:effectLst/>
                          <a:latin typeface="Times New Roman" panose="02020603050405020304" pitchFamily="18" charset="0"/>
                          <a:cs typeface="Times New Roman" panose="02020603050405020304" pitchFamily="18" charset="0"/>
                        </a:rPr>
                        <a:t>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gridSpan="2">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Complete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gridSpan="2">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Mcquitty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extLst>
                  <a:ext uri="{0D108BD9-81ED-4DB2-BD59-A6C34878D82A}">
                    <a16:rowId xmlns:a16="http://schemas.microsoft.com/office/drawing/2014/main" val="4181292865"/>
                  </a:ext>
                </a:extLst>
              </a:tr>
              <a:tr h="251422">
                <a:tc vMerge="1">
                  <a:txBody>
                    <a:bodyPr/>
                    <a:lstStyle/>
                    <a:p>
                      <a:endParaRPr lang="lt-LT"/>
                    </a:p>
                  </a:txBody>
                  <a:tcPr/>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27544352"/>
                  </a:ext>
                </a:extLst>
              </a:tr>
              <a:tr h="251422">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127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122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114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125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474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243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4088333"/>
                  </a:ext>
                </a:extLst>
              </a:tr>
              <a:tr h="251422">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169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328</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54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8</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9634241"/>
                  </a:ext>
                </a:extLst>
              </a:tr>
              <a:tr h="251422">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182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116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28993424"/>
                  </a:ext>
                </a:extLst>
              </a:tr>
              <a:tr h="251422">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34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68</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30174860"/>
                  </a:ext>
                </a:extLst>
              </a:tr>
            </a:tbl>
          </a:graphicData>
        </a:graphic>
      </p:graphicFrame>
    </p:spTree>
    <p:extLst>
      <p:ext uri="{BB962C8B-B14F-4D97-AF65-F5344CB8AC3E}">
        <p14:creationId xmlns:p14="http://schemas.microsoft.com/office/powerpoint/2010/main" val="257294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en-US" sz="3600" err="1">
                <a:latin typeface="Times New Roman"/>
                <a:cs typeface="Arial"/>
              </a:rPr>
              <a:t>Duomen</a:t>
            </a:r>
            <a:r>
              <a:rPr lang="lt-LT" sz="3600" err="1">
                <a:latin typeface="Times New Roman"/>
                <a:cs typeface="Arial"/>
              </a:rPr>
              <a:t>ys</a:t>
            </a:r>
            <a:endParaRPr lang="en-US" sz="3600" err="1">
              <a:latin typeface="Times New Roman"/>
            </a:endParaRPr>
          </a:p>
        </p:txBody>
      </p:sp>
      <p:sp>
        <p:nvSpPr>
          <p:cNvPr id="3" name="Text Placeholder 2"/>
          <p:cNvSpPr>
            <a:spLocks noGrp="1"/>
          </p:cNvSpPr>
          <p:nvPr>
            <p:ph type="body" sz="quarter" idx="12"/>
          </p:nvPr>
        </p:nvSpPr>
        <p:spPr>
          <a:xfrm>
            <a:off x="764931" y="1325445"/>
            <a:ext cx="10662137" cy="2197931"/>
          </a:xfrm>
        </p:spPr>
        <p:txBody>
          <a:bodyPr vert="horz" lIns="91440" tIns="45720" rIns="91440" bIns="45720" rtlCol="0" anchor="t">
            <a:normAutofit lnSpcReduction="10000"/>
          </a:bodyPr>
          <a:lstStyle/>
          <a:p>
            <a:pPr algn="just"/>
            <a:r>
              <a:rPr lang="lt-LT" sz="1800">
                <a:solidFill>
                  <a:srgbClr val="000000"/>
                </a:solidFill>
                <a:effectLst/>
                <a:latin typeface="Times New Roman" panose="02020603050405020304" pitchFamily="18" charset="0"/>
                <a:ea typeface="Times New Roman" panose="02020603050405020304" pitchFamily="18" charset="0"/>
              </a:rPr>
              <a:t>Darbe naudoti normuoti duomenys pagal min ir </a:t>
            </a:r>
            <a:r>
              <a:rPr lang="lt-LT" sz="1800" err="1">
                <a:solidFill>
                  <a:srgbClr val="000000"/>
                </a:solidFill>
                <a:effectLst/>
                <a:latin typeface="Times New Roman" panose="02020603050405020304" pitchFamily="18" charset="0"/>
                <a:ea typeface="Times New Roman" panose="02020603050405020304" pitchFamily="18" charset="0"/>
              </a:rPr>
              <a:t>max</a:t>
            </a:r>
            <a:r>
              <a:rPr lang="lt-LT" sz="1800">
                <a:solidFill>
                  <a:srgbClr val="000000"/>
                </a:solidFill>
                <a:effectLst/>
                <a:latin typeface="Times New Roman" panose="02020603050405020304" pitchFamily="18" charset="0"/>
                <a:ea typeface="Times New Roman" panose="02020603050405020304" pitchFamily="18" charset="0"/>
              </a:rPr>
              <a:t> reikšmes iš antro laboratorinio darbo - duomenų rinkinys apie diabetą.  Iš viso yra 768 stebėjimai. </a:t>
            </a:r>
          </a:p>
          <a:p>
            <a:pPr algn="just"/>
            <a:r>
              <a:rPr lang="lt-LT" sz="1800">
                <a:solidFill>
                  <a:srgbClr val="000000"/>
                </a:solidFill>
                <a:effectLst/>
                <a:latin typeface="Times New Roman" panose="02020603050405020304" pitchFamily="18" charset="0"/>
                <a:ea typeface="Times New Roman" panose="02020603050405020304" pitchFamily="18" charset="0"/>
              </a:rPr>
              <a:t>Šiame darbe pritaikėme 3 klasterizavimo metodus 3 duomenų rinkiniams – visiems duomenims, reikšmingoms </a:t>
            </a:r>
            <a:r>
              <a:rPr lang="lt-LT" sz="1800" err="1">
                <a:solidFill>
                  <a:srgbClr val="000000"/>
                </a:solidFill>
                <a:effectLst/>
                <a:latin typeface="Times New Roman" panose="02020603050405020304" pitchFamily="18" charset="0"/>
                <a:ea typeface="Times New Roman" panose="02020603050405020304" pitchFamily="18" charset="0"/>
              </a:rPr>
              <a:t>kovariantėms</a:t>
            </a:r>
            <a:r>
              <a:rPr lang="lt-LT" sz="1800">
                <a:solidFill>
                  <a:srgbClr val="000000"/>
                </a:solidFill>
                <a:effectLst/>
                <a:latin typeface="Times New Roman" panose="02020603050405020304" pitchFamily="18" charset="0"/>
                <a:ea typeface="Times New Roman" panose="02020603050405020304" pitchFamily="18" charset="0"/>
              </a:rPr>
              <a:t> bei sumažinus dimensiją iki 2. </a:t>
            </a:r>
          </a:p>
          <a:p>
            <a:pPr algn="just"/>
            <a:r>
              <a:rPr lang="lt-LT" sz="1800">
                <a:solidFill>
                  <a:srgbClr val="000000"/>
                </a:solidFill>
                <a:effectLst/>
                <a:latin typeface="Times New Roman" panose="02020603050405020304" pitchFamily="18" charset="0"/>
                <a:ea typeface="Times New Roman" panose="02020603050405020304" pitchFamily="18" charset="0"/>
              </a:rPr>
              <a:t>Reikšmingos </a:t>
            </a:r>
            <a:r>
              <a:rPr lang="lt-LT" sz="1800" err="1">
                <a:solidFill>
                  <a:srgbClr val="000000"/>
                </a:solidFill>
                <a:effectLst/>
                <a:latin typeface="Times New Roman" panose="02020603050405020304" pitchFamily="18" charset="0"/>
                <a:ea typeface="Times New Roman" panose="02020603050405020304" pitchFamily="18" charset="0"/>
              </a:rPr>
              <a:t>kovariantės</a:t>
            </a:r>
            <a:r>
              <a:rPr lang="lt-LT" sz="1800">
                <a:solidFill>
                  <a:srgbClr val="000000"/>
                </a:solidFill>
                <a:effectLst/>
                <a:latin typeface="Times New Roman" panose="02020603050405020304" pitchFamily="18" charset="0"/>
                <a:ea typeface="Times New Roman" panose="02020603050405020304" pitchFamily="18" charset="0"/>
              </a:rPr>
              <a:t> buvo atrinktos pritaikius tiesinį modelį nustatyti, ar žmogus serga, ar ne ir buvo gautas rezultatas, pavaizduotas dešiniajame paveikslėlyje.</a:t>
            </a:r>
          </a:p>
          <a:p>
            <a:pPr algn="just"/>
            <a:r>
              <a:rPr lang="lt-LT" sz="1800" kern="0">
                <a:solidFill>
                  <a:srgbClr val="000000"/>
                </a:solidFill>
                <a:effectLst/>
                <a:latin typeface="Times New Roman" panose="02020603050405020304" pitchFamily="18" charset="0"/>
                <a:ea typeface="Times New Roman" panose="02020603050405020304" pitchFamily="18" charset="0"/>
              </a:rPr>
              <a:t>Gautos reikšmingos </a:t>
            </a:r>
            <a:r>
              <a:rPr lang="lt-LT" sz="1800" kern="0" err="1">
                <a:solidFill>
                  <a:srgbClr val="000000"/>
                </a:solidFill>
                <a:effectLst/>
                <a:latin typeface="Times New Roman" panose="02020603050405020304" pitchFamily="18" charset="0"/>
                <a:ea typeface="Times New Roman" panose="02020603050405020304" pitchFamily="18" charset="0"/>
              </a:rPr>
              <a:t>kovariantės</a:t>
            </a:r>
            <a:r>
              <a:rPr lang="lt-LT" sz="1800" kern="0">
                <a:solidFill>
                  <a:srgbClr val="000000"/>
                </a:solidFill>
                <a:effectLst/>
                <a:latin typeface="Times New Roman" panose="02020603050405020304" pitchFamily="18" charset="0"/>
                <a:ea typeface="Times New Roman" panose="02020603050405020304" pitchFamily="18" charset="0"/>
              </a:rPr>
              <a:t>: nėštumų skaičius, gliukozės kiekis, KMI ir diabeto kilmės funkcija.</a:t>
            </a:r>
            <a:endParaRPr lang="lt-LT" sz="1800">
              <a:solidFill>
                <a:srgbClr val="000000"/>
              </a:solidFill>
              <a:effectLst/>
              <a:latin typeface="Times New Roman" panose="02020603050405020304" pitchFamily="18" charset="0"/>
              <a:ea typeface="Times New Roman" panose="02020603050405020304" pitchFamily="18" charset="0"/>
            </a:endParaRPr>
          </a:p>
          <a:p>
            <a:pPr algn="just"/>
            <a:endParaRPr lang="lt-LT">
              <a:solidFill>
                <a:schemeClr val="accent2">
                  <a:lumMod val="10000"/>
                </a:schemeClr>
              </a:solidFill>
              <a:latin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pic>
        <p:nvPicPr>
          <p:cNvPr id="12" name="Paveikslėlis 11" descr="Paveikslėlis, kuriame yra tekstas&#10;&#10;Automatiškai sugeneruotas aprašymas">
            <a:extLst>
              <a:ext uri="{FF2B5EF4-FFF2-40B4-BE49-F238E27FC236}">
                <a16:creationId xmlns:a16="http://schemas.microsoft.com/office/drawing/2014/main" id="{9CE7ABDD-0EB4-F383-D01A-EA1464488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124" y="3598553"/>
            <a:ext cx="5116049" cy="1716877"/>
          </a:xfrm>
          <a:prstGeom prst="rect">
            <a:avLst/>
          </a:prstGeom>
        </p:spPr>
      </p:pic>
      <p:pic>
        <p:nvPicPr>
          <p:cNvPr id="4" name="Paveikslėlis 3">
            <a:extLst>
              <a:ext uri="{FF2B5EF4-FFF2-40B4-BE49-F238E27FC236}">
                <a16:creationId xmlns:a16="http://schemas.microsoft.com/office/drawing/2014/main" id="{1E2E58E0-788F-EB05-EE6D-BBA1F87E2BCE}"/>
              </a:ext>
            </a:extLst>
          </p:cNvPr>
          <p:cNvPicPr>
            <a:picLocks noChangeAspect="1"/>
          </p:cNvPicPr>
          <p:nvPr/>
        </p:nvPicPr>
        <p:blipFill>
          <a:blip r:embed="rId3"/>
          <a:stretch>
            <a:fillRect/>
          </a:stretch>
        </p:blipFill>
        <p:spPr>
          <a:xfrm>
            <a:off x="262702" y="3598553"/>
            <a:ext cx="6532450" cy="2865783"/>
          </a:xfrm>
          <a:prstGeom prst="rect">
            <a:avLst/>
          </a:prstGeom>
        </p:spPr>
      </p:pic>
    </p:spTree>
    <p:extLst>
      <p:ext uri="{BB962C8B-B14F-4D97-AF65-F5344CB8AC3E}">
        <p14:creationId xmlns:p14="http://schemas.microsoft.com/office/powerpoint/2010/main" val="2961184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17" y="454149"/>
            <a:ext cx="9661560" cy="1119011"/>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reikšmingoms </a:t>
            </a:r>
            <a:r>
              <a:rPr lang="lt-LT" sz="3600" err="1">
                <a:latin typeface="Times New Roman"/>
                <a:cs typeface="Arial"/>
              </a:rPr>
              <a:t>kovariantėms</a:t>
            </a:r>
            <a:endParaRPr lang="en-US" sz="3600">
              <a:latin typeface="Times New Roman"/>
            </a:endParaRPr>
          </a:p>
        </p:txBody>
      </p:sp>
      <p:sp>
        <p:nvSpPr>
          <p:cNvPr id="3" name="Text Placeholder 2"/>
          <p:cNvSpPr>
            <a:spLocks noGrp="1"/>
          </p:cNvSpPr>
          <p:nvPr>
            <p:ph type="body" sz="quarter" idx="12"/>
          </p:nvPr>
        </p:nvSpPr>
        <p:spPr>
          <a:xfrm>
            <a:off x="764929" y="1573160"/>
            <a:ext cx="10862212" cy="1293278"/>
          </a:xfrm>
        </p:spPr>
        <p:txBody>
          <a:bodyPr vert="horz" lIns="91440" tIns="45720" rIns="91440" bIns="45720" rtlCol="0" anchor="t">
            <a:normAutofit/>
          </a:bodyPr>
          <a:lstStyle/>
          <a:p>
            <a:r>
              <a:rPr lang="lt-LT">
                <a:solidFill>
                  <a:srgbClr val="000000"/>
                </a:solidFill>
                <a:effectLst/>
                <a:latin typeface="Times New Roman" panose="02020603050405020304" pitchFamily="18" charset="0"/>
                <a:ea typeface="Times New Roman" panose="02020603050405020304" pitchFamily="18" charset="0"/>
              </a:rPr>
              <a:t>Naudojantis maksimumo metrika, nustatėme, jog optimalus klasterių skaičius yra 2 naudojant </a:t>
            </a:r>
            <a:r>
              <a:rPr lang="lt-LT" err="1">
                <a:solidFill>
                  <a:srgbClr val="000000"/>
                </a:solidFill>
                <a:effectLst/>
                <a:latin typeface="Times New Roman" panose="02020603050405020304" pitchFamily="18" charset="0"/>
                <a:ea typeface="Times New Roman" panose="02020603050405020304" pitchFamily="18" charset="0"/>
              </a:rPr>
              <a:t>Mcquitty</a:t>
            </a:r>
            <a:r>
              <a:rPr lang="lt-LT">
                <a:solidFill>
                  <a:srgbClr val="000000"/>
                </a:solidFill>
                <a:effectLst/>
                <a:latin typeface="Times New Roman" panose="02020603050405020304" pitchFamily="18" charset="0"/>
                <a:ea typeface="Times New Roman" panose="02020603050405020304" pitchFamily="18" charset="0"/>
              </a:rPr>
              <a:t> metodą, 5 su </a:t>
            </a:r>
            <a:r>
              <a:rPr lang="lt-LT" err="1">
                <a:solidFill>
                  <a:srgbClr val="000000"/>
                </a:solidFill>
                <a:effectLst/>
                <a:latin typeface="Times New Roman" panose="02020603050405020304" pitchFamily="18" charset="0"/>
                <a:ea typeface="Times New Roman" panose="02020603050405020304" pitchFamily="18" charset="0"/>
              </a:rPr>
              <a:t>Complete</a:t>
            </a:r>
            <a:r>
              <a:rPr lang="lt-LT">
                <a:solidFill>
                  <a:srgbClr val="000000"/>
                </a:solidFill>
                <a:effectLst/>
                <a:latin typeface="Times New Roman" panose="02020603050405020304" pitchFamily="18" charset="0"/>
                <a:ea typeface="Times New Roman" panose="02020603050405020304" pitchFamily="18" charset="0"/>
              </a:rPr>
              <a:t> metodu ir 3 klasteriai pasitelkiant </a:t>
            </a:r>
            <a:r>
              <a:rPr lang="lt-LT" err="1">
                <a:solidFill>
                  <a:srgbClr val="000000"/>
                </a:solidFill>
                <a:effectLst/>
                <a:latin typeface="Times New Roman" panose="02020603050405020304" pitchFamily="18" charset="0"/>
                <a:ea typeface="Times New Roman" panose="02020603050405020304" pitchFamily="18" charset="0"/>
              </a:rPr>
              <a:t>Ward.D</a:t>
            </a:r>
            <a:r>
              <a:rPr lang="lt-LT">
                <a:solidFill>
                  <a:srgbClr val="000000"/>
                </a:solidFill>
                <a:effectLst/>
                <a:latin typeface="Times New Roman" panose="02020603050405020304" pitchFamily="18" charset="0"/>
                <a:ea typeface="Times New Roman" panose="02020603050405020304" pitchFamily="18" charset="0"/>
              </a:rPr>
              <a:t> metodą.</a:t>
            </a:r>
          </a:p>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aveikslėlis 6" descr="Paveikslėlis, kuriame yra diagrama&#10;&#10;Automatiškai sugeneruotas aprašymas">
            <a:extLst>
              <a:ext uri="{FF2B5EF4-FFF2-40B4-BE49-F238E27FC236}">
                <a16:creationId xmlns:a16="http://schemas.microsoft.com/office/drawing/2014/main" id="{7E9157EC-42AB-45D0-FFBD-9A1A9DE14EE7}"/>
              </a:ext>
            </a:extLst>
          </p:cNvPr>
          <p:cNvPicPr>
            <a:picLocks noChangeAspect="1"/>
          </p:cNvPicPr>
          <p:nvPr/>
        </p:nvPicPr>
        <p:blipFill rotWithShape="1">
          <a:blip r:embed="rId2"/>
          <a:srcRect l="1796" t="3242" r="3271" b="13746"/>
          <a:stretch/>
        </p:blipFill>
        <p:spPr bwMode="auto">
          <a:xfrm>
            <a:off x="2124335" y="2410629"/>
            <a:ext cx="7694542" cy="39932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6789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838" y="238935"/>
            <a:ext cx="9053945" cy="1215815"/>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reikšmingoms </a:t>
            </a:r>
            <a:r>
              <a:rPr lang="lt-LT" sz="3600" err="1">
                <a:latin typeface="Times New Roman"/>
                <a:cs typeface="Arial"/>
              </a:rPr>
              <a:t>kovariantėms</a:t>
            </a:r>
            <a:endParaRPr lang="en-US" sz="3600">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aveikslėlis 6" descr="Paveikslėlis, kuriame yra diagrama&#10;&#10;Automatiškai sugeneruotas aprašymas">
            <a:extLst>
              <a:ext uri="{FF2B5EF4-FFF2-40B4-BE49-F238E27FC236}">
                <a16:creationId xmlns:a16="http://schemas.microsoft.com/office/drawing/2014/main" id="{2E1F787E-DF72-D149-B14D-3C010B0F43AB}"/>
              </a:ext>
            </a:extLst>
          </p:cNvPr>
          <p:cNvPicPr>
            <a:picLocks noChangeAspect="1"/>
          </p:cNvPicPr>
          <p:nvPr/>
        </p:nvPicPr>
        <p:blipFill rotWithShape="1">
          <a:blip r:embed="rId2"/>
          <a:srcRect t="1819" b="-1"/>
          <a:stretch/>
        </p:blipFill>
        <p:spPr bwMode="auto">
          <a:xfrm>
            <a:off x="172062" y="1347478"/>
            <a:ext cx="9163721" cy="3209285"/>
          </a:xfrm>
          <a:prstGeom prst="rect">
            <a:avLst/>
          </a:prstGeom>
          <a:ln>
            <a:noFill/>
          </a:ln>
          <a:extLst>
            <a:ext uri="{53640926-AAD7-44D8-BBD7-CCE9431645EC}">
              <a14:shadowObscured xmlns:a14="http://schemas.microsoft.com/office/drawing/2010/main"/>
            </a:ext>
          </a:extLst>
        </p:spPr>
      </p:pic>
      <p:sp>
        <p:nvSpPr>
          <p:cNvPr id="3" name="Text Placeholder 2"/>
          <p:cNvSpPr>
            <a:spLocks noGrp="1"/>
          </p:cNvSpPr>
          <p:nvPr>
            <p:ph type="body" sz="quarter" idx="12"/>
          </p:nvPr>
        </p:nvSpPr>
        <p:spPr>
          <a:xfrm>
            <a:off x="9445559" y="1130026"/>
            <a:ext cx="2280715" cy="5437921"/>
          </a:xfrm>
        </p:spPr>
        <p:txBody>
          <a:bodyPr vert="horz" lIns="91440" tIns="45720" rIns="91440" bIns="45720" rtlCol="0" anchor="t">
            <a:normAutofit/>
          </a:bodyPr>
          <a:lstStyle/>
          <a:p>
            <a:r>
              <a:rPr lang="lt-LT">
                <a:solidFill>
                  <a:srgbClr val="000000"/>
                </a:solidFill>
                <a:effectLst/>
                <a:latin typeface="Times New Roman" panose="02020603050405020304" pitchFamily="18" charset="0"/>
                <a:ea typeface="Times New Roman" panose="02020603050405020304" pitchFamily="18" charset="0"/>
              </a:rPr>
              <a:t>Galime pastebėti, jog </a:t>
            </a:r>
            <a:r>
              <a:rPr lang="lt-LT" err="1">
                <a:solidFill>
                  <a:srgbClr val="000000"/>
                </a:solidFill>
                <a:effectLst/>
                <a:latin typeface="Times New Roman" panose="02020603050405020304" pitchFamily="18" charset="0"/>
                <a:ea typeface="Times New Roman" panose="02020603050405020304" pitchFamily="18" charset="0"/>
              </a:rPr>
              <a:t>Mcquitty</a:t>
            </a:r>
            <a:r>
              <a:rPr lang="lt-LT">
                <a:solidFill>
                  <a:srgbClr val="000000"/>
                </a:solidFill>
                <a:effectLst/>
                <a:latin typeface="Times New Roman" panose="02020603050405020304" pitchFamily="18" charset="0"/>
                <a:ea typeface="Times New Roman" panose="02020603050405020304" pitchFamily="18" charset="0"/>
              </a:rPr>
              <a:t> klasterizavimas nebuvo geras, nes apie 99 proc. stebinių pakliuvo į vieną klasterį, </a:t>
            </a:r>
            <a:r>
              <a:rPr lang="lt-LT" err="1">
                <a:solidFill>
                  <a:srgbClr val="000000"/>
                </a:solidFill>
                <a:effectLst/>
                <a:latin typeface="Times New Roman" panose="02020603050405020304" pitchFamily="18" charset="0"/>
                <a:ea typeface="Times New Roman" panose="02020603050405020304" pitchFamily="18" charset="0"/>
              </a:rPr>
              <a:t>Complete</a:t>
            </a:r>
            <a:r>
              <a:rPr lang="lt-LT">
                <a:solidFill>
                  <a:srgbClr val="000000"/>
                </a:solidFill>
                <a:effectLst/>
                <a:latin typeface="Times New Roman" panose="02020603050405020304" pitchFamily="18" charset="0"/>
                <a:ea typeface="Times New Roman" panose="02020603050405020304" pitchFamily="18" charset="0"/>
              </a:rPr>
              <a:t> metodo grupės neparodė jokio paciento atskiriamumo. Geriausiai iš šių trijų metodų pasirodė </a:t>
            </a:r>
            <a:r>
              <a:rPr lang="lt-LT" err="1">
                <a:solidFill>
                  <a:srgbClr val="000000"/>
                </a:solidFill>
                <a:effectLst/>
                <a:latin typeface="Times New Roman" panose="02020603050405020304" pitchFamily="18" charset="0"/>
                <a:ea typeface="Times New Roman" panose="02020603050405020304" pitchFamily="18" charset="0"/>
              </a:rPr>
              <a:t>Ward.D</a:t>
            </a:r>
            <a:r>
              <a:rPr lang="lt-LT">
                <a:solidFill>
                  <a:srgbClr val="000000"/>
                </a:solidFill>
                <a:effectLst/>
                <a:latin typeface="Times New Roman" panose="02020603050405020304" pitchFamily="18" charset="0"/>
                <a:ea typeface="Times New Roman" panose="02020603050405020304" pitchFamily="18" charset="0"/>
              </a:rPr>
              <a:t> metodas – 2 klasterį sudaro 91 proc. sveikų pacientų iš visų priskirtų asmenų 2 klasteriui.  </a:t>
            </a:r>
          </a:p>
          <a:p>
            <a:endParaRPr lang="lt-LT">
              <a:solidFill>
                <a:schemeClr val="accent2">
                  <a:lumMod val="10000"/>
                </a:schemeClr>
              </a:solidFill>
              <a:latin typeface="Times New Roman"/>
            </a:endParaRPr>
          </a:p>
        </p:txBody>
      </p:sp>
      <p:graphicFrame>
        <p:nvGraphicFramePr>
          <p:cNvPr id="8" name="Lentelė 7">
            <a:extLst>
              <a:ext uri="{FF2B5EF4-FFF2-40B4-BE49-F238E27FC236}">
                <a16:creationId xmlns:a16="http://schemas.microsoft.com/office/drawing/2014/main" id="{78792DAF-8B79-EA5A-82A5-8D372EA52C7D}"/>
              </a:ext>
            </a:extLst>
          </p:cNvPr>
          <p:cNvGraphicFramePr>
            <a:graphicFrameLocks noGrp="1"/>
          </p:cNvGraphicFramePr>
          <p:nvPr>
            <p:extLst>
              <p:ext uri="{D42A27DB-BD31-4B8C-83A1-F6EECF244321}">
                <p14:modId xmlns:p14="http://schemas.microsoft.com/office/powerpoint/2010/main" val="145547906"/>
              </p:ext>
            </p:extLst>
          </p:nvPr>
        </p:nvGraphicFramePr>
        <p:xfrm>
          <a:off x="465726" y="4697856"/>
          <a:ext cx="6692158" cy="2023304"/>
        </p:xfrm>
        <a:graphic>
          <a:graphicData uri="http://schemas.openxmlformats.org/drawingml/2006/table">
            <a:tbl>
              <a:tblPr firstRow="1" firstCol="1" bandRow="1">
                <a:tableStyleId>{073A0DAA-6AF3-43AB-8588-CEC1D06C72B9}</a:tableStyleId>
              </a:tblPr>
              <a:tblGrid>
                <a:gridCol w="1169620">
                  <a:extLst>
                    <a:ext uri="{9D8B030D-6E8A-4147-A177-3AD203B41FA5}">
                      <a16:colId xmlns:a16="http://schemas.microsoft.com/office/drawing/2014/main" val="1591379111"/>
                    </a:ext>
                  </a:extLst>
                </a:gridCol>
                <a:gridCol w="920114">
                  <a:extLst>
                    <a:ext uri="{9D8B030D-6E8A-4147-A177-3AD203B41FA5}">
                      <a16:colId xmlns:a16="http://schemas.microsoft.com/office/drawing/2014/main" val="2323148581"/>
                    </a:ext>
                  </a:extLst>
                </a:gridCol>
                <a:gridCol w="920114">
                  <a:extLst>
                    <a:ext uri="{9D8B030D-6E8A-4147-A177-3AD203B41FA5}">
                      <a16:colId xmlns:a16="http://schemas.microsoft.com/office/drawing/2014/main" val="1685349566"/>
                    </a:ext>
                  </a:extLst>
                </a:gridCol>
                <a:gridCol w="920114">
                  <a:extLst>
                    <a:ext uri="{9D8B030D-6E8A-4147-A177-3AD203B41FA5}">
                      <a16:colId xmlns:a16="http://schemas.microsoft.com/office/drawing/2014/main" val="3393755464"/>
                    </a:ext>
                  </a:extLst>
                </a:gridCol>
                <a:gridCol w="921041">
                  <a:extLst>
                    <a:ext uri="{9D8B030D-6E8A-4147-A177-3AD203B41FA5}">
                      <a16:colId xmlns:a16="http://schemas.microsoft.com/office/drawing/2014/main" val="3120226656"/>
                    </a:ext>
                  </a:extLst>
                </a:gridCol>
                <a:gridCol w="921041">
                  <a:extLst>
                    <a:ext uri="{9D8B030D-6E8A-4147-A177-3AD203B41FA5}">
                      <a16:colId xmlns:a16="http://schemas.microsoft.com/office/drawing/2014/main" val="1633656106"/>
                    </a:ext>
                  </a:extLst>
                </a:gridCol>
                <a:gridCol w="920114">
                  <a:extLst>
                    <a:ext uri="{9D8B030D-6E8A-4147-A177-3AD203B41FA5}">
                      <a16:colId xmlns:a16="http://schemas.microsoft.com/office/drawing/2014/main" val="2064995631"/>
                    </a:ext>
                  </a:extLst>
                </a:gridCol>
              </a:tblGrid>
              <a:tr h="0">
                <a:tc rowSpan="2">
                  <a:txBody>
                    <a:bodyPr/>
                    <a:lstStyle/>
                    <a:p>
                      <a:pPr marL="6350" marR="33655" indent="-6350" algn="ctr">
                        <a:lnSpc>
                          <a:spcPct val="111000"/>
                        </a:lnSpc>
                        <a:spcAft>
                          <a:spcPts val="65"/>
                        </a:spcAft>
                      </a:pPr>
                      <a:r>
                        <a:rPr lang="lt-LT" sz="1600" kern="100">
                          <a:effectLst/>
                        </a:rPr>
                        <a:t>Klasterio </a:t>
                      </a:r>
                      <a:r>
                        <a:rPr lang="lt-LT" sz="1600" kern="100" err="1">
                          <a:effectLst/>
                        </a:rPr>
                        <a:t>nr.</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6350" marR="33655" indent="-6350" algn="ctr">
                        <a:lnSpc>
                          <a:spcPct val="111000"/>
                        </a:lnSpc>
                        <a:spcAft>
                          <a:spcPts val="65"/>
                        </a:spcAft>
                      </a:pPr>
                      <a:r>
                        <a:rPr lang="lt-LT" sz="1600" kern="100" err="1">
                          <a:effectLst/>
                        </a:rPr>
                        <a:t>Ward</a:t>
                      </a:r>
                      <a:r>
                        <a:rPr lang="lt-LT" sz="1600" kern="100">
                          <a:effectLst/>
                        </a:rPr>
                        <a:t>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gridSpan="2">
                  <a:txBody>
                    <a:bodyPr/>
                    <a:lstStyle/>
                    <a:p>
                      <a:pPr marL="6350" marR="33655" indent="-6350" algn="ctr">
                        <a:lnSpc>
                          <a:spcPct val="111000"/>
                        </a:lnSpc>
                        <a:spcAft>
                          <a:spcPts val="65"/>
                        </a:spcAft>
                      </a:pPr>
                      <a:r>
                        <a:rPr lang="lt-LT" sz="1600" kern="100">
                          <a:effectLst/>
                        </a:rPr>
                        <a:t>Complete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gridSpan="2">
                  <a:txBody>
                    <a:bodyPr/>
                    <a:lstStyle/>
                    <a:p>
                      <a:pPr marL="6350" marR="33655" indent="-6350" algn="ctr">
                        <a:lnSpc>
                          <a:spcPct val="111000"/>
                        </a:lnSpc>
                        <a:spcAft>
                          <a:spcPts val="65"/>
                        </a:spcAft>
                      </a:pPr>
                      <a:r>
                        <a:rPr lang="lt-LT" sz="1600" kern="100">
                          <a:effectLst/>
                        </a:rPr>
                        <a:t>Mcquitty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extLst>
                  <a:ext uri="{0D108BD9-81ED-4DB2-BD59-A6C34878D82A}">
                    <a16:rowId xmlns:a16="http://schemas.microsoft.com/office/drawing/2014/main" val="2052968026"/>
                  </a:ext>
                </a:extLst>
              </a:tr>
              <a:tr h="0">
                <a:tc vMerge="1">
                  <a:txBody>
                    <a:bodyPr/>
                    <a:lstStyle/>
                    <a:p>
                      <a:endParaRPr lang="lt-LT"/>
                    </a:p>
                  </a:txBody>
                  <a:tcPr/>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8966861"/>
                  </a:ext>
                </a:extLst>
              </a:tr>
              <a:tr h="0">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148</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155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60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86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476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247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5930107"/>
                  </a:ext>
                </a:extLst>
              </a:tr>
              <a:tr h="0">
                <a:tc>
                  <a:txBody>
                    <a:bodyPr/>
                    <a:lstStyle/>
                    <a:p>
                      <a:pPr marL="6350" marR="33655" indent="-6350" algn="ctr">
                        <a:lnSpc>
                          <a:spcPct val="111000"/>
                        </a:lnSpc>
                        <a:spcAft>
                          <a:spcPts val="65"/>
                        </a:spcAft>
                      </a:pPr>
                      <a:r>
                        <a:rPr lang="lt-LT" sz="1600" kern="100">
                          <a:effectLst/>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183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308</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54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36101016"/>
                  </a:ext>
                </a:extLst>
              </a:tr>
              <a:tr h="0">
                <a:tc>
                  <a:txBody>
                    <a:bodyPr/>
                    <a:lstStyle/>
                    <a:p>
                      <a:pPr marL="6350" marR="33655" indent="-6350" algn="ctr">
                        <a:lnSpc>
                          <a:spcPct val="111000"/>
                        </a:lnSpc>
                        <a:spcAft>
                          <a:spcPts val="65"/>
                        </a:spcAft>
                      </a:pPr>
                      <a:r>
                        <a:rPr lang="lt-LT" sz="1600" kern="100">
                          <a:effectLst/>
                        </a:rPr>
                        <a:t>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147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77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7527786"/>
                  </a:ext>
                </a:extLst>
              </a:tr>
              <a:tr h="0">
                <a:tc>
                  <a:txBody>
                    <a:bodyPr/>
                    <a:lstStyle/>
                    <a:p>
                      <a:pPr marL="6350" marR="33655" indent="-6350" algn="ctr">
                        <a:lnSpc>
                          <a:spcPct val="111000"/>
                        </a:lnSpc>
                        <a:spcAft>
                          <a:spcPts val="65"/>
                        </a:spcAft>
                      </a:pPr>
                      <a:r>
                        <a:rPr lang="lt-LT" sz="1600" kern="100">
                          <a:effectLst/>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98</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81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4519435"/>
                  </a:ext>
                </a:extLst>
              </a:tr>
              <a:tr h="0">
                <a:tc>
                  <a:txBody>
                    <a:bodyPr/>
                    <a:lstStyle/>
                    <a:p>
                      <a:pPr marL="6350" marR="33655" indent="-6350" algn="ctr">
                        <a:lnSpc>
                          <a:spcPct val="111000"/>
                        </a:lnSpc>
                        <a:spcAft>
                          <a:spcPts val="65"/>
                        </a:spcAft>
                      </a:pPr>
                      <a:r>
                        <a:rPr lang="lt-LT" sz="1600" kern="100">
                          <a:effectLst/>
                        </a:rPr>
                        <a:t>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16997123"/>
                  </a:ext>
                </a:extLst>
              </a:tr>
            </a:tbl>
          </a:graphicData>
        </a:graphic>
      </p:graphicFrame>
    </p:spTree>
    <p:extLst>
      <p:ext uri="{BB962C8B-B14F-4D97-AF65-F5344CB8AC3E}">
        <p14:creationId xmlns:p14="http://schemas.microsoft.com/office/powerpoint/2010/main" val="1097411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7590551-9A3F-42CA-6989-79DD6BAC8234}"/>
              </a:ext>
            </a:extLst>
          </p:cNvPr>
          <p:cNvSpPr>
            <a:spLocks noGrp="1"/>
          </p:cNvSpPr>
          <p:nvPr>
            <p:ph type="title"/>
          </p:nvPr>
        </p:nvSpPr>
        <p:spPr>
          <a:xfrm>
            <a:off x="435077" y="272442"/>
            <a:ext cx="9053945" cy="1126868"/>
          </a:xfrm>
        </p:spPr>
        <p:txBody>
          <a:bodyPr>
            <a:normAutofit fontScale="90000"/>
          </a:bodyPr>
          <a:lstStyle/>
          <a:p>
            <a:r>
              <a:rPr lang="en-US" sz="4400" err="1">
                <a:latin typeface="Times New Roman"/>
                <a:cs typeface="Arial"/>
              </a:rPr>
              <a:t>Hierarchinis</a:t>
            </a:r>
            <a:r>
              <a:rPr lang="en-US" sz="4400">
                <a:latin typeface="Times New Roman"/>
                <a:cs typeface="Arial"/>
              </a:rPr>
              <a:t> </a:t>
            </a:r>
            <a:r>
              <a:rPr lang="en-US" sz="4400" err="1">
                <a:latin typeface="Times New Roman"/>
                <a:cs typeface="Arial"/>
              </a:rPr>
              <a:t>algoritmas</a:t>
            </a:r>
            <a:r>
              <a:rPr lang="lt-LT" sz="4400">
                <a:latin typeface="Times New Roman"/>
                <a:cs typeface="Arial"/>
              </a:rPr>
              <a:t>: reikšmingoms </a:t>
            </a:r>
            <a:r>
              <a:rPr lang="lt-LT" sz="4400" err="1">
                <a:latin typeface="Times New Roman"/>
                <a:cs typeface="Arial"/>
              </a:rPr>
              <a:t>kovariantėms</a:t>
            </a:r>
            <a:endParaRPr lang="lt-LT"/>
          </a:p>
        </p:txBody>
      </p:sp>
      <p:sp>
        <p:nvSpPr>
          <p:cNvPr id="3" name="Teksto vietos rezervavimo ženklas 2">
            <a:extLst>
              <a:ext uri="{FF2B5EF4-FFF2-40B4-BE49-F238E27FC236}">
                <a16:creationId xmlns:a16="http://schemas.microsoft.com/office/drawing/2014/main" id="{0B4D56FB-5450-482F-7BED-E0CAC2F685C9}"/>
              </a:ext>
            </a:extLst>
          </p:cNvPr>
          <p:cNvSpPr>
            <a:spLocks noGrp="1"/>
          </p:cNvSpPr>
          <p:nvPr>
            <p:ph type="body" sz="quarter" idx="12"/>
          </p:nvPr>
        </p:nvSpPr>
        <p:spPr>
          <a:xfrm>
            <a:off x="562896" y="1558676"/>
            <a:ext cx="9053945" cy="3597450"/>
          </a:xfrm>
        </p:spPr>
        <p:txBody>
          <a:bodyPr>
            <a:normAutofit/>
          </a:bodyPr>
          <a:lstStyle/>
          <a:p>
            <a:endParaRPr lang="lt-LT" sz="2400"/>
          </a:p>
        </p:txBody>
      </p:sp>
      <p:graphicFrame>
        <p:nvGraphicFramePr>
          <p:cNvPr id="4" name="Lentelė 3">
            <a:extLst>
              <a:ext uri="{FF2B5EF4-FFF2-40B4-BE49-F238E27FC236}">
                <a16:creationId xmlns:a16="http://schemas.microsoft.com/office/drawing/2014/main" id="{D0F8F36C-0DDD-02B6-70B5-6550352DB913}"/>
              </a:ext>
            </a:extLst>
          </p:cNvPr>
          <p:cNvGraphicFramePr>
            <a:graphicFrameLocks noGrp="1"/>
          </p:cNvGraphicFramePr>
          <p:nvPr>
            <p:extLst>
              <p:ext uri="{D42A27DB-BD31-4B8C-83A1-F6EECF244321}">
                <p14:modId xmlns:p14="http://schemas.microsoft.com/office/powerpoint/2010/main" val="1914665499"/>
              </p:ext>
            </p:extLst>
          </p:nvPr>
        </p:nvGraphicFramePr>
        <p:xfrm>
          <a:off x="199102" y="1558676"/>
          <a:ext cx="8669595" cy="4748657"/>
        </p:xfrm>
        <a:graphic>
          <a:graphicData uri="http://schemas.openxmlformats.org/drawingml/2006/table">
            <a:tbl>
              <a:tblPr firstRow="1" firstCol="1" bandRow="1">
                <a:tableStyleId>{073A0DAA-6AF3-43AB-8588-CEC1D06C72B9}</a:tableStyleId>
              </a:tblPr>
              <a:tblGrid>
                <a:gridCol w="2603476">
                  <a:extLst>
                    <a:ext uri="{9D8B030D-6E8A-4147-A177-3AD203B41FA5}">
                      <a16:colId xmlns:a16="http://schemas.microsoft.com/office/drawing/2014/main" val="1158242040"/>
                    </a:ext>
                  </a:extLst>
                </a:gridCol>
                <a:gridCol w="979783">
                  <a:extLst>
                    <a:ext uri="{9D8B030D-6E8A-4147-A177-3AD203B41FA5}">
                      <a16:colId xmlns:a16="http://schemas.microsoft.com/office/drawing/2014/main" val="2886053292"/>
                    </a:ext>
                  </a:extLst>
                </a:gridCol>
                <a:gridCol w="1050298">
                  <a:extLst>
                    <a:ext uri="{9D8B030D-6E8A-4147-A177-3AD203B41FA5}">
                      <a16:colId xmlns:a16="http://schemas.microsoft.com/office/drawing/2014/main" val="3414219902"/>
                    </a:ext>
                  </a:extLst>
                </a:gridCol>
                <a:gridCol w="1050298">
                  <a:extLst>
                    <a:ext uri="{9D8B030D-6E8A-4147-A177-3AD203B41FA5}">
                      <a16:colId xmlns:a16="http://schemas.microsoft.com/office/drawing/2014/main" val="3539925473"/>
                    </a:ext>
                  </a:extLst>
                </a:gridCol>
                <a:gridCol w="897207">
                  <a:extLst>
                    <a:ext uri="{9D8B030D-6E8A-4147-A177-3AD203B41FA5}">
                      <a16:colId xmlns:a16="http://schemas.microsoft.com/office/drawing/2014/main" val="1942470471"/>
                    </a:ext>
                  </a:extLst>
                </a:gridCol>
                <a:gridCol w="1275759">
                  <a:extLst>
                    <a:ext uri="{9D8B030D-6E8A-4147-A177-3AD203B41FA5}">
                      <a16:colId xmlns:a16="http://schemas.microsoft.com/office/drawing/2014/main" val="261357195"/>
                    </a:ext>
                  </a:extLst>
                </a:gridCol>
                <a:gridCol w="812774">
                  <a:extLst>
                    <a:ext uri="{9D8B030D-6E8A-4147-A177-3AD203B41FA5}">
                      <a16:colId xmlns:a16="http://schemas.microsoft.com/office/drawing/2014/main" val="940569778"/>
                    </a:ext>
                  </a:extLst>
                </a:gridCol>
              </a:tblGrid>
              <a:tr h="249566">
                <a:tc gridSpan="7">
                  <a:txBody>
                    <a:bodyPr/>
                    <a:lstStyle/>
                    <a:p>
                      <a:pPr marL="6350" marR="33655" indent="-6350" algn="ctr">
                        <a:lnSpc>
                          <a:spcPct val="107000"/>
                        </a:lnSpc>
                        <a:spcAft>
                          <a:spcPts val="800"/>
                        </a:spcAft>
                      </a:pPr>
                      <a:r>
                        <a:rPr lang="lt-LT" sz="1800" kern="100">
                          <a:effectLst/>
                        </a:rPr>
                        <a:t>Klasterizavimas reikšmingoms </a:t>
                      </a:r>
                      <a:r>
                        <a:rPr lang="lt-LT" sz="1800" kern="100" err="1">
                          <a:effectLst/>
                        </a:rPr>
                        <a:t>kovariantėms</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738655756"/>
                  </a:ext>
                </a:extLst>
              </a:tr>
              <a:tr h="249566">
                <a:tc gridSpan="7">
                  <a:txBody>
                    <a:bodyPr/>
                    <a:lstStyle/>
                    <a:p>
                      <a:pPr marL="6350" marR="33655" indent="-6350" algn="ctr">
                        <a:lnSpc>
                          <a:spcPct val="107000"/>
                        </a:lnSpc>
                        <a:spcAft>
                          <a:spcPts val="800"/>
                        </a:spcAft>
                      </a:pPr>
                      <a:r>
                        <a:rPr lang="lt-LT" sz="1800" kern="100">
                          <a:effectLst/>
                        </a:rPr>
                        <a:t>Klasteris nr. 1</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3393593543"/>
                  </a:ext>
                </a:extLst>
              </a:tr>
              <a:tr h="418074">
                <a:tc>
                  <a:txBody>
                    <a:bodyPr/>
                    <a:lstStyle/>
                    <a:p>
                      <a:endParaRPr lang="lt-LT" sz="1600" kern="100">
                        <a:effectLst/>
                        <a:latin typeface="Calibri" panose="020F0502020204030204" pitchFamily="34"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800" kern="100">
                          <a:effectLst/>
                        </a:rPr>
                        <a:t>Vidurkis</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Mediana</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Min</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Max</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1Q</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3Q</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08660540"/>
                  </a:ext>
                </a:extLst>
              </a:tr>
              <a:tr h="249566">
                <a:tc>
                  <a:txBody>
                    <a:bodyPr/>
                    <a:lstStyle/>
                    <a:p>
                      <a:pPr marL="6350" marR="33655" indent="-6350" algn="l">
                        <a:lnSpc>
                          <a:spcPct val="107000"/>
                        </a:lnSpc>
                        <a:spcAft>
                          <a:spcPts val="800"/>
                        </a:spcAft>
                      </a:pPr>
                      <a:r>
                        <a:rPr lang="lt-LT" sz="1800" kern="100">
                          <a:effectLst/>
                        </a:rPr>
                        <a:t>Nėštumų skaičius</a:t>
                      </a:r>
                      <a:endParaRPr lang="lt-LT"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800" kern="100">
                          <a:effectLst/>
                        </a:rPr>
                        <a:t>0,44</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b="1" kern="100">
                          <a:effectLst/>
                        </a:rPr>
                        <a:t>0,34</a:t>
                      </a:r>
                      <a:endParaRPr lang="lt-LT" sz="18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-1,15</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3,91</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-0,55</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1,53</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49361233"/>
                  </a:ext>
                </a:extLst>
              </a:tr>
              <a:tr h="418074">
                <a:tc>
                  <a:txBody>
                    <a:bodyPr/>
                    <a:lstStyle/>
                    <a:p>
                      <a:pPr marL="6350" marR="33655" indent="-6350" algn="l">
                        <a:lnSpc>
                          <a:spcPct val="107000"/>
                        </a:lnSpc>
                        <a:spcAft>
                          <a:spcPts val="800"/>
                        </a:spcAft>
                      </a:pPr>
                      <a:r>
                        <a:rPr lang="lt-LT" sz="1800" kern="100">
                          <a:effectLst/>
                        </a:rPr>
                        <a:t>Gliukozės koncentracija</a:t>
                      </a:r>
                      <a:endParaRPr lang="lt-LT"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800" kern="100">
                          <a:effectLst/>
                        </a:rPr>
                        <a:t>0,50</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b="1" kern="100">
                          <a:effectLst/>
                        </a:rPr>
                        <a:t>0,46</a:t>
                      </a:r>
                      <a:endParaRPr lang="lt-LT" sz="18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-1,99</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2,42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-0,37</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1,36</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0671554"/>
                  </a:ext>
                </a:extLst>
              </a:tr>
              <a:tr h="249566">
                <a:tc>
                  <a:txBody>
                    <a:bodyPr/>
                    <a:lstStyle/>
                    <a:p>
                      <a:pPr marL="6350" marR="33655" indent="-6350" algn="l">
                        <a:lnSpc>
                          <a:spcPct val="107000"/>
                        </a:lnSpc>
                        <a:spcAft>
                          <a:spcPts val="800"/>
                        </a:spcAft>
                      </a:pPr>
                      <a:r>
                        <a:rPr lang="lt-LT" sz="1800" kern="100">
                          <a:effectLst/>
                        </a:rPr>
                        <a:t>KMI</a:t>
                      </a:r>
                      <a:endParaRPr lang="lt-LT"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800" kern="100">
                          <a:effectLst/>
                        </a:rPr>
                        <a:t>0,39</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b="1" kern="100">
                          <a:effectLst/>
                        </a:rPr>
                        <a:t>0,27</a:t>
                      </a:r>
                      <a:endParaRPr lang="lt-LT" sz="18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-1,70</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5,03</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-0,30</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1,04</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16884553"/>
                  </a:ext>
                </a:extLst>
              </a:tr>
              <a:tr h="517447">
                <a:tc>
                  <a:txBody>
                    <a:bodyPr/>
                    <a:lstStyle/>
                    <a:p>
                      <a:pPr marL="6350" marR="33655" indent="-6350" algn="l">
                        <a:lnSpc>
                          <a:spcPct val="107000"/>
                        </a:lnSpc>
                        <a:spcAft>
                          <a:spcPts val="800"/>
                        </a:spcAft>
                      </a:pPr>
                      <a:r>
                        <a:rPr lang="lt-LT" sz="1800" kern="100">
                          <a:effectLst/>
                        </a:rPr>
                        <a:t>Diabeto atsiradimo funkcija</a:t>
                      </a:r>
                      <a:endParaRPr lang="lt-LT"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800" kern="100">
                          <a:effectLst/>
                        </a:rPr>
                        <a:t>0,55</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b="1" kern="100">
                          <a:effectLst/>
                        </a:rPr>
                        <a:t>0,46</a:t>
                      </a:r>
                      <a:endParaRPr lang="lt-LT" sz="18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-1,16</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5,87</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-0,42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1,20</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1557703"/>
                  </a:ext>
                </a:extLst>
              </a:tr>
              <a:tr h="249566">
                <a:tc gridSpan="7">
                  <a:txBody>
                    <a:bodyPr/>
                    <a:lstStyle/>
                    <a:p>
                      <a:pPr marL="6350" marR="33655" indent="-6350" algn="ctr">
                        <a:lnSpc>
                          <a:spcPct val="107000"/>
                        </a:lnSpc>
                        <a:spcAft>
                          <a:spcPts val="800"/>
                        </a:spcAft>
                      </a:pPr>
                      <a:r>
                        <a:rPr lang="lt-LT" sz="1800" kern="100">
                          <a:effectLst/>
                        </a:rPr>
                        <a:t>Klasteris nr. 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53707973"/>
                  </a:ext>
                </a:extLst>
              </a:tr>
              <a:tr h="249566">
                <a:tc>
                  <a:txBody>
                    <a:bodyPr/>
                    <a:lstStyle/>
                    <a:p>
                      <a:pPr marL="6350" marR="33655" indent="-6350" algn="l">
                        <a:lnSpc>
                          <a:spcPct val="107000"/>
                        </a:lnSpc>
                        <a:spcAft>
                          <a:spcPts val="800"/>
                        </a:spcAft>
                      </a:pPr>
                      <a:r>
                        <a:rPr lang="lt-LT" sz="1800" kern="100">
                          <a:effectLst/>
                        </a:rPr>
                        <a:t>Nėštumų skaičius</a:t>
                      </a:r>
                      <a:endParaRPr lang="lt-LT"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800" kern="100">
                          <a:effectLst/>
                        </a:rPr>
                        <a:t>-0,33</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-0,55</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-1,15</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2,13</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-0,85</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0,04</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209093"/>
                  </a:ext>
                </a:extLst>
              </a:tr>
              <a:tr h="418074">
                <a:tc>
                  <a:txBody>
                    <a:bodyPr/>
                    <a:lstStyle/>
                    <a:p>
                      <a:pPr marL="6350" marR="33655" indent="-6350" algn="l">
                        <a:lnSpc>
                          <a:spcPct val="107000"/>
                        </a:lnSpc>
                        <a:spcAft>
                          <a:spcPts val="800"/>
                        </a:spcAft>
                      </a:pPr>
                      <a:r>
                        <a:rPr lang="lt-LT" sz="1800" kern="100">
                          <a:effectLst/>
                        </a:rPr>
                        <a:t>Gliukozės koncentracija</a:t>
                      </a:r>
                      <a:endParaRPr lang="lt-LT"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800" kern="100">
                          <a:effectLst/>
                        </a:rPr>
                        <a:t>-0,38</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-0,40</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-3,75</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1,67</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-0,84</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0,12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49024332"/>
                  </a:ext>
                </a:extLst>
              </a:tr>
              <a:tr h="249566">
                <a:tc>
                  <a:txBody>
                    <a:bodyPr/>
                    <a:lstStyle/>
                    <a:p>
                      <a:pPr marL="6350" marR="33655" indent="-6350" algn="l">
                        <a:lnSpc>
                          <a:spcPct val="107000"/>
                        </a:lnSpc>
                        <a:spcAft>
                          <a:spcPts val="800"/>
                        </a:spcAft>
                      </a:pPr>
                      <a:r>
                        <a:rPr lang="lt-LT" sz="1800" kern="100">
                          <a:effectLst/>
                        </a:rPr>
                        <a:t>KMI</a:t>
                      </a:r>
                      <a:endParaRPr lang="lt-LT"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800" kern="100">
                          <a:effectLst/>
                        </a:rPr>
                        <a:t>-0,30</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-0,34</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-2,07</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2,07</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-0,96</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0,29</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98307265"/>
                  </a:ext>
                </a:extLst>
              </a:tr>
              <a:tr h="517447">
                <a:tc>
                  <a:txBody>
                    <a:bodyPr/>
                    <a:lstStyle/>
                    <a:p>
                      <a:pPr marL="6350" marR="33655" indent="-6350" algn="l">
                        <a:lnSpc>
                          <a:spcPct val="107000"/>
                        </a:lnSpc>
                        <a:spcAft>
                          <a:spcPts val="800"/>
                        </a:spcAft>
                      </a:pPr>
                      <a:r>
                        <a:rPr lang="lt-LT" sz="1800" kern="100">
                          <a:effectLst/>
                        </a:rPr>
                        <a:t>Diabeto atsiradimo funkcija</a:t>
                      </a:r>
                      <a:endParaRPr lang="lt-LT"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07000"/>
                        </a:lnSpc>
                        <a:spcAft>
                          <a:spcPts val="800"/>
                        </a:spcAft>
                      </a:pPr>
                      <a:r>
                        <a:rPr lang="lt-LT" sz="1800" kern="100">
                          <a:effectLst/>
                        </a:rPr>
                        <a:t>-0,42</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-0,55</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-1,19</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1,07</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-0,81</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800" kern="100">
                          <a:effectLst/>
                        </a:rPr>
                        <a:t>-0,10</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20997837"/>
                  </a:ext>
                </a:extLst>
              </a:tr>
            </a:tbl>
          </a:graphicData>
        </a:graphic>
      </p:graphicFrame>
      <p:graphicFrame>
        <p:nvGraphicFramePr>
          <p:cNvPr id="5" name="Lentelė 4">
            <a:extLst>
              <a:ext uri="{FF2B5EF4-FFF2-40B4-BE49-F238E27FC236}">
                <a16:creationId xmlns:a16="http://schemas.microsoft.com/office/drawing/2014/main" id="{5B316EF0-082E-F49E-4B1F-E7EAC79BAE69}"/>
              </a:ext>
            </a:extLst>
          </p:cNvPr>
          <p:cNvGraphicFramePr>
            <a:graphicFrameLocks noGrp="1"/>
          </p:cNvGraphicFramePr>
          <p:nvPr>
            <p:extLst>
              <p:ext uri="{D42A27DB-BD31-4B8C-83A1-F6EECF244321}">
                <p14:modId xmlns:p14="http://schemas.microsoft.com/office/powerpoint/2010/main" val="1898076132"/>
              </p:ext>
            </p:extLst>
          </p:nvPr>
        </p:nvGraphicFramePr>
        <p:xfrm>
          <a:off x="9127543" y="1568591"/>
          <a:ext cx="2826169" cy="1273177"/>
        </p:xfrm>
        <a:graphic>
          <a:graphicData uri="http://schemas.openxmlformats.org/drawingml/2006/table">
            <a:tbl>
              <a:tblPr firstRow="1" firstCol="1" bandRow="1">
                <a:tableStyleId>{073A0DAA-6AF3-43AB-8588-CEC1D06C72B9}</a:tableStyleId>
              </a:tblPr>
              <a:tblGrid>
                <a:gridCol w="1098243">
                  <a:extLst>
                    <a:ext uri="{9D8B030D-6E8A-4147-A177-3AD203B41FA5}">
                      <a16:colId xmlns:a16="http://schemas.microsoft.com/office/drawing/2014/main" val="1888099696"/>
                    </a:ext>
                  </a:extLst>
                </a:gridCol>
                <a:gridCol w="863963">
                  <a:extLst>
                    <a:ext uri="{9D8B030D-6E8A-4147-A177-3AD203B41FA5}">
                      <a16:colId xmlns:a16="http://schemas.microsoft.com/office/drawing/2014/main" val="905533023"/>
                    </a:ext>
                  </a:extLst>
                </a:gridCol>
                <a:gridCol w="863963">
                  <a:extLst>
                    <a:ext uri="{9D8B030D-6E8A-4147-A177-3AD203B41FA5}">
                      <a16:colId xmlns:a16="http://schemas.microsoft.com/office/drawing/2014/main" val="1073686791"/>
                    </a:ext>
                  </a:extLst>
                </a:gridCol>
              </a:tblGrid>
              <a:tr h="0">
                <a:tc rowSpan="2">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Klasterio </a:t>
                      </a:r>
                      <a:r>
                        <a:rPr lang="lt-LT" sz="1600" kern="100" err="1">
                          <a:effectLst/>
                          <a:latin typeface="Times New Roman" panose="02020603050405020304" pitchFamily="18" charset="0"/>
                          <a:cs typeface="Times New Roman" panose="02020603050405020304" pitchFamily="18" charset="0"/>
                        </a:rPr>
                        <a:t>nr.</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6350" marR="33655" indent="-6350" algn="ctr">
                        <a:lnSpc>
                          <a:spcPct val="111000"/>
                        </a:lnSpc>
                        <a:spcAft>
                          <a:spcPts val="65"/>
                        </a:spcAft>
                      </a:pPr>
                      <a:r>
                        <a:rPr lang="lt-LT" sz="1600" kern="100" err="1">
                          <a:effectLst/>
                          <a:latin typeface="Times New Roman" panose="02020603050405020304" pitchFamily="18" charset="0"/>
                          <a:cs typeface="Times New Roman" panose="02020603050405020304" pitchFamily="18" charset="0"/>
                        </a:rPr>
                        <a:t>Ward</a:t>
                      </a:r>
                      <a:r>
                        <a:rPr lang="lt-LT" sz="1600" kern="100">
                          <a:effectLst/>
                          <a:latin typeface="Times New Roman" panose="02020603050405020304" pitchFamily="18" charset="0"/>
                          <a:cs typeface="Times New Roman" panose="02020603050405020304" pitchFamily="18" charset="0"/>
                        </a:rPr>
                        <a:t>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extLst>
                  <a:ext uri="{0D108BD9-81ED-4DB2-BD59-A6C34878D82A}">
                    <a16:rowId xmlns:a16="http://schemas.microsoft.com/office/drawing/2014/main" val="2194280933"/>
                  </a:ext>
                </a:extLst>
              </a:tr>
              <a:tr h="0">
                <a:tc vMerge="1">
                  <a:txBody>
                    <a:bodyPr/>
                    <a:lstStyle/>
                    <a:p>
                      <a:endParaRPr lang="lt-LT"/>
                    </a:p>
                  </a:txBody>
                  <a:tcPr/>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07125444"/>
                  </a:ext>
                </a:extLst>
              </a:tr>
              <a:tr h="0">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136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177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91514522"/>
                  </a:ext>
                </a:extLst>
              </a:tr>
              <a:tr h="0">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342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latin typeface="Times New Roman" panose="02020603050405020304" pitchFamily="18" charset="0"/>
                          <a:cs typeface="Times New Roman" panose="02020603050405020304" pitchFamily="18" charset="0"/>
                        </a:rPr>
                        <a:t>74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55970519"/>
                  </a:ext>
                </a:extLst>
              </a:tr>
            </a:tbl>
          </a:graphicData>
        </a:graphic>
      </p:graphicFrame>
      <p:sp>
        <p:nvSpPr>
          <p:cNvPr id="7" name="TextBox 6">
            <a:extLst>
              <a:ext uri="{FF2B5EF4-FFF2-40B4-BE49-F238E27FC236}">
                <a16:creationId xmlns:a16="http://schemas.microsoft.com/office/drawing/2014/main" id="{56CED320-F934-3C7E-C4ED-86E70EC53D0A}"/>
              </a:ext>
            </a:extLst>
          </p:cNvPr>
          <p:cNvSpPr txBox="1"/>
          <p:nvPr/>
        </p:nvSpPr>
        <p:spPr>
          <a:xfrm>
            <a:off x="9320981" y="3356387"/>
            <a:ext cx="2143432" cy="2031325"/>
          </a:xfrm>
          <a:prstGeom prst="rect">
            <a:avLst/>
          </a:prstGeom>
          <a:noFill/>
        </p:spPr>
        <p:txBody>
          <a:bodyPr wrap="square">
            <a:spAutoFit/>
          </a:bodyPr>
          <a:lstStyle/>
          <a:p>
            <a:r>
              <a:rPr lang="lt-LT" kern="0">
                <a:solidFill>
                  <a:srgbClr val="000000"/>
                </a:solidFill>
                <a:effectLst/>
                <a:latin typeface="Times New Roman" panose="02020603050405020304" pitchFamily="18" charset="0"/>
                <a:ea typeface="Times New Roman" panose="02020603050405020304" pitchFamily="18" charset="0"/>
              </a:rPr>
              <a:t>Geriausiai klases </a:t>
            </a:r>
            <a:r>
              <a:rPr lang="lt-LT" kern="0" err="1">
                <a:solidFill>
                  <a:srgbClr val="000000"/>
                </a:solidFill>
                <a:effectLst/>
                <a:latin typeface="Times New Roman" panose="02020603050405020304" pitchFamily="18" charset="0"/>
                <a:ea typeface="Times New Roman" panose="02020603050405020304" pitchFamily="18" charset="0"/>
              </a:rPr>
              <a:t>klasterizavo</a:t>
            </a:r>
            <a:r>
              <a:rPr lang="lt-LT" kern="0">
                <a:solidFill>
                  <a:srgbClr val="000000"/>
                </a:solidFill>
                <a:effectLst/>
                <a:latin typeface="Times New Roman" panose="02020603050405020304" pitchFamily="18" charset="0"/>
                <a:ea typeface="Times New Roman" panose="02020603050405020304" pitchFamily="18" charset="0"/>
              </a:rPr>
              <a:t> su reikšmingomis </a:t>
            </a:r>
            <a:r>
              <a:rPr lang="lt-LT" kern="0" err="1">
                <a:solidFill>
                  <a:srgbClr val="000000"/>
                </a:solidFill>
                <a:effectLst/>
                <a:latin typeface="Times New Roman" panose="02020603050405020304" pitchFamily="18" charset="0"/>
                <a:ea typeface="Times New Roman" panose="02020603050405020304" pitchFamily="18" charset="0"/>
              </a:rPr>
              <a:t>kovariantėmis</a:t>
            </a:r>
            <a:r>
              <a:rPr lang="lt-LT" kern="0">
                <a:solidFill>
                  <a:srgbClr val="000000"/>
                </a:solidFill>
                <a:effectLst/>
                <a:latin typeface="Times New Roman" panose="02020603050405020304" pitchFamily="18" charset="0"/>
                <a:ea typeface="Times New Roman" panose="02020603050405020304" pitchFamily="18" charset="0"/>
              </a:rPr>
              <a:t> </a:t>
            </a:r>
            <a:r>
              <a:rPr lang="lt-LT" kern="0" err="1">
                <a:solidFill>
                  <a:srgbClr val="000000"/>
                </a:solidFill>
                <a:effectLst/>
                <a:latin typeface="Times New Roman" panose="02020603050405020304" pitchFamily="18" charset="0"/>
                <a:ea typeface="Times New Roman" panose="02020603050405020304" pitchFamily="18" charset="0"/>
              </a:rPr>
              <a:t>Ward</a:t>
            </a:r>
            <a:r>
              <a:rPr lang="lt-LT" kern="0">
                <a:solidFill>
                  <a:srgbClr val="000000"/>
                </a:solidFill>
                <a:effectLst/>
                <a:latin typeface="Times New Roman" panose="02020603050405020304" pitchFamily="18" charset="0"/>
                <a:ea typeface="Times New Roman" panose="02020603050405020304" pitchFamily="18" charset="0"/>
              </a:rPr>
              <a:t> metodas su </a:t>
            </a:r>
            <a:r>
              <a:rPr lang="lt-LT" kern="0" err="1">
                <a:solidFill>
                  <a:srgbClr val="000000"/>
                </a:solidFill>
                <a:effectLst/>
                <a:latin typeface="Times New Roman" panose="02020603050405020304" pitchFamily="18" charset="0"/>
                <a:ea typeface="Times New Roman" panose="02020603050405020304" pitchFamily="18" charset="0"/>
              </a:rPr>
              <a:t>Euklidiniu</a:t>
            </a:r>
            <a:r>
              <a:rPr lang="lt-LT" kern="0">
                <a:solidFill>
                  <a:srgbClr val="000000"/>
                </a:solidFill>
                <a:effectLst/>
                <a:latin typeface="Times New Roman" panose="02020603050405020304" pitchFamily="18" charset="0"/>
                <a:ea typeface="Times New Roman" panose="02020603050405020304" pitchFamily="18" charset="0"/>
              </a:rPr>
              <a:t> atstumų skaičiavimo metodu.</a:t>
            </a:r>
          </a:p>
        </p:txBody>
      </p:sp>
    </p:spTree>
    <p:extLst>
      <p:ext uri="{BB962C8B-B14F-4D97-AF65-F5344CB8AC3E}">
        <p14:creationId xmlns:p14="http://schemas.microsoft.com/office/powerpoint/2010/main" val="187867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endParaRPr lang="en-US" sz="3600" err="1">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sp>
        <p:nvSpPr>
          <p:cNvPr id="9" name="AutoShape 2">
            <a:extLst>
              <a:ext uri="{FF2B5EF4-FFF2-40B4-BE49-F238E27FC236}">
                <a16:creationId xmlns:a16="http://schemas.microsoft.com/office/drawing/2014/main" id="{F84BB2FE-FAB4-9FC8-06DF-C786B6035146}"/>
              </a:ext>
            </a:extLst>
          </p:cNvPr>
          <p:cNvSpPr>
            <a:spLocks noChangeAspect="1" noChangeArrowheads="1"/>
          </p:cNvSpPr>
          <p:nvPr/>
        </p:nvSpPr>
        <p:spPr bwMode="auto">
          <a:xfrm>
            <a:off x="5943599" y="3276599"/>
            <a:ext cx="1875183" cy="18751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t-LT"/>
          </a:p>
        </p:txBody>
      </p:sp>
      <p:sp>
        <p:nvSpPr>
          <p:cNvPr id="10" name="AutoShape 4">
            <a:extLst>
              <a:ext uri="{FF2B5EF4-FFF2-40B4-BE49-F238E27FC236}">
                <a16:creationId xmlns:a16="http://schemas.microsoft.com/office/drawing/2014/main" id="{7B6235E0-FBFD-830C-12AC-533E8D1503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t-LT"/>
          </a:p>
        </p:txBody>
      </p:sp>
      <p:sp>
        <p:nvSpPr>
          <p:cNvPr id="11" name="AutoShape 6">
            <a:extLst>
              <a:ext uri="{FF2B5EF4-FFF2-40B4-BE49-F238E27FC236}">
                <a16:creationId xmlns:a16="http://schemas.microsoft.com/office/drawing/2014/main" id="{651FF8A6-1DDC-4B0F-ADFD-79C01282314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t-LT"/>
          </a:p>
        </p:txBody>
      </p:sp>
      <p:pic>
        <p:nvPicPr>
          <p:cNvPr id="5" name="Paveikslėlis 4">
            <a:extLst>
              <a:ext uri="{FF2B5EF4-FFF2-40B4-BE49-F238E27FC236}">
                <a16:creationId xmlns:a16="http://schemas.microsoft.com/office/drawing/2014/main" id="{362600A1-6180-A0AD-4463-82E73E67BBDF}"/>
              </a:ext>
            </a:extLst>
          </p:cNvPr>
          <p:cNvPicPr>
            <a:picLocks noChangeAspect="1"/>
          </p:cNvPicPr>
          <p:nvPr/>
        </p:nvPicPr>
        <p:blipFill>
          <a:blip r:embed="rId2"/>
          <a:stretch>
            <a:fillRect/>
          </a:stretch>
        </p:blipFill>
        <p:spPr>
          <a:xfrm>
            <a:off x="3711642" y="1742661"/>
            <a:ext cx="5008802" cy="4711148"/>
          </a:xfrm>
          <a:prstGeom prst="rect">
            <a:avLst/>
          </a:prstGeom>
        </p:spPr>
      </p:pic>
      <p:sp>
        <p:nvSpPr>
          <p:cNvPr id="8" name="Teksto vietos rezervavimo ženklas 7">
            <a:extLst>
              <a:ext uri="{FF2B5EF4-FFF2-40B4-BE49-F238E27FC236}">
                <a16:creationId xmlns:a16="http://schemas.microsoft.com/office/drawing/2014/main" id="{B8B57317-1663-5F24-6D4F-7638D0B1D176}"/>
              </a:ext>
            </a:extLst>
          </p:cNvPr>
          <p:cNvSpPr>
            <a:spLocks noGrp="1"/>
          </p:cNvSpPr>
          <p:nvPr>
            <p:ph type="body" sz="quarter" idx="12"/>
          </p:nvPr>
        </p:nvSpPr>
        <p:spPr>
          <a:xfrm>
            <a:off x="761999" y="1133032"/>
            <a:ext cx="9276523" cy="3597450"/>
          </a:xfrm>
        </p:spPr>
        <p:txBody>
          <a:bodyPr/>
          <a:lstStyle/>
          <a:p>
            <a:r>
              <a:rPr lang="lt-LT" sz="1800">
                <a:solidFill>
                  <a:srgbClr val="000000"/>
                </a:solidFill>
                <a:effectLst/>
                <a:latin typeface="Times New Roman" panose="02020603050405020304" pitchFamily="18" charset="0"/>
                <a:ea typeface="Times New Roman" panose="02020603050405020304" pitchFamily="18" charset="0"/>
              </a:rPr>
              <a:t>Dimensijos mažinimui buvo pritaikytas t – SNE metodas su ankstesniame darbe nustatytais geriausiais parametrais – </a:t>
            </a:r>
            <a:r>
              <a:rPr lang="lt-LT" sz="1800" err="1">
                <a:solidFill>
                  <a:srgbClr val="000000"/>
                </a:solidFill>
                <a:effectLst/>
                <a:latin typeface="Times New Roman" panose="02020603050405020304" pitchFamily="18" charset="0"/>
                <a:ea typeface="Times New Roman" panose="02020603050405020304" pitchFamily="18" charset="0"/>
              </a:rPr>
              <a:t>perpleksiškumu</a:t>
            </a:r>
            <a:r>
              <a:rPr lang="lt-LT" sz="1800">
                <a:solidFill>
                  <a:srgbClr val="000000"/>
                </a:solidFill>
                <a:effectLst/>
                <a:latin typeface="Times New Roman" panose="02020603050405020304" pitchFamily="18" charset="0"/>
                <a:ea typeface="Times New Roman" panose="02020603050405020304" pitchFamily="18" charset="0"/>
              </a:rPr>
              <a:t> lygiu 50 ir maksimaliu iteracijų skaičiumi lygiu 500. </a:t>
            </a:r>
          </a:p>
          <a:p>
            <a:endParaRPr lang="lt-LT"/>
          </a:p>
        </p:txBody>
      </p:sp>
    </p:spTree>
    <p:extLst>
      <p:ext uri="{BB962C8B-B14F-4D97-AF65-F5344CB8AC3E}">
        <p14:creationId xmlns:p14="http://schemas.microsoft.com/office/powerpoint/2010/main" val="2628881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859" y="454150"/>
            <a:ext cx="9254017" cy="885080"/>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sumažinta dimensija</a:t>
            </a:r>
            <a:endParaRPr lang="en-US" sz="3600">
              <a:latin typeface="Times New Roman"/>
            </a:endParaRPr>
          </a:p>
        </p:txBody>
      </p:sp>
      <p:sp>
        <p:nvSpPr>
          <p:cNvPr id="3" name="Text Placeholder 2"/>
          <p:cNvSpPr>
            <a:spLocks noGrp="1"/>
          </p:cNvSpPr>
          <p:nvPr>
            <p:ph type="body" sz="quarter" idx="12"/>
          </p:nvPr>
        </p:nvSpPr>
        <p:spPr>
          <a:xfrm>
            <a:off x="738164" y="1339230"/>
            <a:ext cx="10862212" cy="1736411"/>
          </a:xfrm>
        </p:spPr>
        <p:txBody>
          <a:bodyPr vert="horz" lIns="91440" tIns="45720" rIns="91440" bIns="45720" rtlCol="0" anchor="t">
            <a:normAutofit/>
          </a:bodyPr>
          <a:lstStyle/>
          <a:p>
            <a:r>
              <a:rPr lang="lt-LT" kern="0">
                <a:solidFill>
                  <a:srgbClr val="000000"/>
                </a:solidFill>
                <a:effectLst/>
                <a:latin typeface="Times New Roman" panose="02020603050405020304" pitchFamily="18" charset="0"/>
                <a:ea typeface="Times New Roman" panose="02020603050405020304" pitchFamily="18" charset="0"/>
              </a:rPr>
              <a:t>Taikant </a:t>
            </a:r>
            <a:r>
              <a:rPr lang="lt-LT" kern="0" err="1">
                <a:solidFill>
                  <a:srgbClr val="000000"/>
                </a:solidFill>
                <a:effectLst/>
                <a:latin typeface="Times New Roman" panose="02020603050405020304" pitchFamily="18" charset="0"/>
                <a:ea typeface="Times New Roman" panose="02020603050405020304" pitchFamily="18" charset="0"/>
              </a:rPr>
              <a:t>Euklidinę</a:t>
            </a:r>
            <a:r>
              <a:rPr lang="lt-LT" kern="0">
                <a:solidFill>
                  <a:srgbClr val="000000"/>
                </a:solidFill>
                <a:effectLst/>
                <a:latin typeface="Times New Roman" panose="02020603050405020304" pitchFamily="18" charset="0"/>
                <a:ea typeface="Times New Roman" panose="02020603050405020304" pitchFamily="18" charset="0"/>
              </a:rPr>
              <a:t> metriką pamatėme, kad optimalus klasterių skaičius yra 2, naudojant </a:t>
            </a:r>
            <a:r>
              <a:rPr lang="lt-LT" kern="0" err="1">
                <a:solidFill>
                  <a:srgbClr val="000000"/>
                </a:solidFill>
                <a:effectLst/>
                <a:latin typeface="Times New Roman" panose="02020603050405020304" pitchFamily="18" charset="0"/>
                <a:ea typeface="Times New Roman" panose="02020603050405020304" pitchFamily="18" charset="0"/>
              </a:rPr>
              <a:t>Ward.D</a:t>
            </a:r>
            <a:r>
              <a:rPr lang="lt-LT" kern="0">
                <a:solidFill>
                  <a:srgbClr val="000000"/>
                </a:solidFill>
                <a:effectLst/>
                <a:latin typeface="Times New Roman" panose="02020603050405020304" pitchFamily="18" charset="0"/>
                <a:ea typeface="Times New Roman" panose="02020603050405020304" pitchFamily="18" charset="0"/>
              </a:rPr>
              <a:t> metodą, 10 su </a:t>
            </a:r>
            <a:r>
              <a:rPr lang="lt-LT" kern="0" err="1">
                <a:solidFill>
                  <a:srgbClr val="000000"/>
                </a:solidFill>
                <a:effectLst/>
                <a:latin typeface="Times New Roman" panose="02020603050405020304" pitchFamily="18" charset="0"/>
                <a:ea typeface="Times New Roman" panose="02020603050405020304" pitchFamily="18" charset="0"/>
              </a:rPr>
              <a:t>Complete</a:t>
            </a:r>
            <a:r>
              <a:rPr lang="lt-LT" kern="0">
                <a:solidFill>
                  <a:srgbClr val="000000"/>
                </a:solidFill>
                <a:effectLst/>
                <a:latin typeface="Times New Roman" panose="02020603050405020304" pitchFamily="18" charset="0"/>
                <a:ea typeface="Times New Roman" panose="02020603050405020304" pitchFamily="18" charset="0"/>
              </a:rPr>
              <a:t> metodu ir 5 su </a:t>
            </a:r>
            <a:r>
              <a:rPr lang="lt-LT" kern="0" err="1">
                <a:solidFill>
                  <a:srgbClr val="000000"/>
                </a:solidFill>
                <a:effectLst/>
                <a:latin typeface="Times New Roman" panose="02020603050405020304" pitchFamily="18" charset="0"/>
                <a:ea typeface="Times New Roman" panose="02020603050405020304" pitchFamily="18" charset="0"/>
              </a:rPr>
              <a:t>Mcquitty</a:t>
            </a:r>
            <a:r>
              <a:rPr lang="lt-LT" kern="0">
                <a:solidFill>
                  <a:srgbClr val="000000"/>
                </a:solidFill>
                <a:effectLst/>
                <a:latin typeface="Times New Roman" panose="02020603050405020304" pitchFamily="18" charset="0"/>
                <a:ea typeface="Times New Roman" panose="02020603050405020304" pitchFamily="18" charset="0"/>
              </a:rPr>
              <a:t> metodu.</a:t>
            </a:r>
            <a:endParaRPr lang="lt-LT" sz="2400">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aveikslėlis 6" descr="Paveikslėlis, kuriame yra diagrama&#10;&#10;Automatiškai sugeneruotas aprašymas">
            <a:extLst>
              <a:ext uri="{FF2B5EF4-FFF2-40B4-BE49-F238E27FC236}">
                <a16:creationId xmlns:a16="http://schemas.microsoft.com/office/drawing/2014/main" id="{061AAA72-D112-0EC2-27F0-CD1A6FC4BBB0}"/>
              </a:ext>
            </a:extLst>
          </p:cNvPr>
          <p:cNvPicPr>
            <a:picLocks noChangeAspect="1"/>
          </p:cNvPicPr>
          <p:nvPr/>
        </p:nvPicPr>
        <p:blipFill rotWithShape="1">
          <a:blip r:embed="rId2"/>
          <a:srcRect l="1668" t="2498" r="2757" b="13686"/>
          <a:stretch/>
        </p:blipFill>
        <p:spPr bwMode="auto">
          <a:xfrm>
            <a:off x="1706809" y="2217351"/>
            <a:ext cx="8112067" cy="40180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7191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59" y="294968"/>
            <a:ext cx="9435418" cy="1042219"/>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sumažinta dimensija</a:t>
            </a:r>
            <a:endParaRPr lang="en-US" sz="3600">
              <a:latin typeface="Times New Roman"/>
            </a:endParaRPr>
          </a:p>
        </p:txBody>
      </p:sp>
      <p:sp>
        <p:nvSpPr>
          <p:cNvPr id="3" name="Text Placeholder 2"/>
          <p:cNvSpPr>
            <a:spLocks noGrp="1"/>
          </p:cNvSpPr>
          <p:nvPr>
            <p:ph type="body" sz="quarter" idx="12"/>
          </p:nvPr>
        </p:nvSpPr>
        <p:spPr>
          <a:xfrm>
            <a:off x="764929" y="1130027"/>
            <a:ext cx="10862212" cy="1736411"/>
          </a:xfrm>
        </p:spPr>
        <p:txBody>
          <a:bodyPr vert="horz" lIns="91440" tIns="45720" rIns="91440" bIns="45720" rtlCol="0" anchor="t">
            <a:normAutofit/>
          </a:bodyPr>
          <a:lstStyle/>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85277" y="4726109"/>
            <a:ext cx="42672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350" marR="33655" algn="just">
              <a:spcAft>
                <a:spcPts val="800"/>
              </a:spcAft>
            </a:pPr>
            <a:r>
              <a:rPr lang="lt-LT" sz="2000">
                <a:solidFill>
                  <a:srgbClr val="000000"/>
                </a:solidFill>
                <a:latin typeface="Times New Roman" panose="02020603050405020304" pitchFamily="18" charset="0"/>
                <a:ea typeface="Times New Roman" panose="02020603050405020304" pitchFamily="18" charset="0"/>
              </a:rPr>
              <a:t>N</a:t>
            </a:r>
            <a:r>
              <a:rPr lang="lt-LT" sz="2000">
                <a:solidFill>
                  <a:srgbClr val="000000"/>
                </a:solidFill>
                <a:effectLst/>
                <a:latin typeface="Times New Roman" panose="02020603050405020304" pitchFamily="18" charset="0"/>
                <a:ea typeface="Times New Roman" panose="02020603050405020304" pitchFamily="18" charset="0"/>
              </a:rPr>
              <a:t>audojant </a:t>
            </a:r>
            <a:r>
              <a:rPr lang="lt-LT" sz="2000" err="1">
                <a:solidFill>
                  <a:srgbClr val="000000"/>
                </a:solidFill>
                <a:effectLst/>
                <a:latin typeface="Times New Roman" panose="02020603050405020304" pitchFamily="18" charset="0"/>
                <a:ea typeface="Times New Roman" panose="02020603050405020304" pitchFamily="18" charset="0"/>
              </a:rPr>
              <a:t>Ward.D</a:t>
            </a:r>
            <a:r>
              <a:rPr lang="lt-LT" sz="2000">
                <a:solidFill>
                  <a:srgbClr val="000000"/>
                </a:solidFill>
                <a:effectLst/>
                <a:latin typeface="Times New Roman" panose="02020603050405020304" pitchFamily="18" charset="0"/>
                <a:ea typeface="Times New Roman" panose="02020603050405020304" pitchFamily="18" charset="0"/>
              </a:rPr>
              <a:t> metodą, į 1 klasterį patenka apie 75 proc. sergančių pacientų, o į 2 apie 56 proc. visų sveikų. </a:t>
            </a:r>
            <a:r>
              <a:rPr lang="lt-LT" sz="2000" err="1">
                <a:solidFill>
                  <a:srgbClr val="000000"/>
                </a:solidFill>
                <a:effectLst/>
                <a:latin typeface="Times New Roman" panose="02020603050405020304" pitchFamily="18" charset="0"/>
                <a:ea typeface="Times New Roman" panose="02020603050405020304" pitchFamily="18" charset="0"/>
              </a:rPr>
              <a:t>Mcquitty</a:t>
            </a:r>
            <a:r>
              <a:rPr lang="lt-LT" sz="2000">
                <a:solidFill>
                  <a:srgbClr val="000000"/>
                </a:solidFill>
                <a:effectLst/>
                <a:latin typeface="Times New Roman" panose="02020603050405020304" pitchFamily="18" charset="0"/>
                <a:ea typeface="Times New Roman" panose="02020603050405020304" pitchFamily="18" charset="0"/>
              </a:rPr>
              <a:t> metode 2 klasteryje 96 proc. patekusių asmenų buvo sveiki.</a:t>
            </a:r>
          </a:p>
        </p:txBody>
      </p:sp>
      <p:pic>
        <p:nvPicPr>
          <p:cNvPr id="7" name="Paveikslėlis 6">
            <a:extLst>
              <a:ext uri="{FF2B5EF4-FFF2-40B4-BE49-F238E27FC236}">
                <a16:creationId xmlns:a16="http://schemas.microsoft.com/office/drawing/2014/main" id="{FED59219-59F5-7716-EA92-04B2323CC14B}"/>
              </a:ext>
            </a:extLst>
          </p:cNvPr>
          <p:cNvPicPr>
            <a:picLocks noChangeAspect="1"/>
          </p:cNvPicPr>
          <p:nvPr/>
        </p:nvPicPr>
        <p:blipFill rotWithShape="1">
          <a:blip r:embed="rId2"/>
          <a:srcRect t="1863"/>
          <a:stretch/>
        </p:blipFill>
        <p:spPr bwMode="auto">
          <a:xfrm>
            <a:off x="71023" y="1012325"/>
            <a:ext cx="10633083" cy="3592228"/>
          </a:xfrm>
          <a:prstGeom prst="rect">
            <a:avLst/>
          </a:prstGeom>
          <a:ln>
            <a:noFill/>
          </a:ln>
          <a:extLst>
            <a:ext uri="{53640926-AAD7-44D8-BBD7-CCE9431645EC}">
              <a14:shadowObscured xmlns:a14="http://schemas.microsoft.com/office/drawing/2010/main"/>
            </a:ext>
          </a:extLst>
        </p:spPr>
      </p:pic>
      <p:graphicFrame>
        <p:nvGraphicFramePr>
          <p:cNvPr id="8" name="Lentelė 7">
            <a:extLst>
              <a:ext uri="{FF2B5EF4-FFF2-40B4-BE49-F238E27FC236}">
                <a16:creationId xmlns:a16="http://schemas.microsoft.com/office/drawing/2014/main" id="{D93444E9-9B64-2109-858C-ECF887C32727}"/>
              </a:ext>
            </a:extLst>
          </p:cNvPr>
          <p:cNvGraphicFramePr>
            <a:graphicFrameLocks noGrp="1"/>
          </p:cNvGraphicFramePr>
          <p:nvPr>
            <p:extLst>
              <p:ext uri="{D42A27DB-BD31-4B8C-83A1-F6EECF244321}">
                <p14:modId xmlns:p14="http://schemas.microsoft.com/office/powerpoint/2010/main" val="445774007"/>
              </p:ext>
            </p:extLst>
          </p:nvPr>
        </p:nvGraphicFramePr>
        <p:xfrm>
          <a:off x="383459" y="4715432"/>
          <a:ext cx="6887946" cy="2023304"/>
        </p:xfrm>
        <a:graphic>
          <a:graphicData uri="http://schemas.openxmlformats.org/drawingml/2006/table">
            <a:tbl>
              <a:tblPr firstRow="1" firstCol="1" bandRow="1">
                <a:tableStyleId>{073A0DAA-6AF3-43AB-8588-CEC1D06C72B9}</a:tableStyleId>
              </a:tblPr>
              <a:tblGrid>
                <a:gridCol w="1660428">
                  <a:extLst>
                    <a:ext uri="{9D8B030D-6E8A-4147-A177-3AD203B41FA5}">
                      <a16:colId xmlns:a16="http://schemas.microsoft.com/office/drawing/2014/main" val="1405687914"/>
                    </a:ext>
                  </a:extLst>
                </a:gridCol>
                <a:gridCol w="1306221">
                  <a:extLst>
                    <a:ext uri="{9D8B030D-6E8A-4147-A177-3AD203B41FA5}">
                      <a16:colId xmlns:a16="http://schemas.microsoft.com/office/drawing/2014/main" val="2223539704"/>
                    </a:ext>
                  </a:extLst>
                </a:gridCol>
                <a:gridCol w="1307538">
                  <a:extLst>
                    <a:ext uri="{9D8B030D-6E8A-4147-A177-3AD203B41FA5}">
                      <a16:colId xmlns:a16="http://schemas.microsoft.com/office/drawing/2014/main" val="4286733897"/>
                    </a:ext>
                  </a:extLst>
                </a:gridCol>
                <a:gridCol w="1307538">
                  <a:extLst>
                    <a:ext uri="{9D8B030D-6E8A-4147-A177-3AD203B41FA5}">
                      <a16:colId xmlns:a16="http://schemas.microsoft.com/office/drawing/2014/main" val="996946625"/>
                    </a:ext>
                  </a:extLst>
                </a:gridCol>
                <a:gridCol w="1306221">
                  <a:extLst>
                    <a:ext uri="{9D8B030D-6E8A-4147-A177-3AD203B41FA5}">
                      <a16:colId xmlns:a16="http://schemas.microsoft.com/office/drawing/2014/main" val="1273969540"/>
                    </a:ext>
                  </a:extLst>
                </a:gridCol>
              </a:tblGrid>
              <a:tr h="388717">
                <a:tc rowSpan="2">
                  <a:txBody>
                    <a:bodyPr/>
                    <a:lstStyle/>
                    <a:p>
                      <a:pPr marL="6350" marR="33655" indent="-6350" algn="ctr">
                        <a:lnSpc>
                          <a:spcPct val="111000"/>
                        </a:lnSpc>
                        <a:spcAft>
                          <a:spcPts val="65"/>
                        </a:spcAft>
                      </a:pPr>
                      <a:r>
                        <a:rPr lang="lt-LT" sz="1600" kern="100">
                          <a:effectLst/>
                        </a:rPr>
                        <a:t>Klasterio </a:t>
                      </a:r>
                      <a:r>
                        <a:rPr lang="lt-LT" sz="1600" kern="100" err="1">
                          <a:effectLst/>
                        </a:rPr>
                        <a:t>nr.</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6350" marR="33655" indent="-6350" algn="ctr">
                        <a:lnSpc>
                          <a:spcPct val="111000"/>
                        </a:lnSpc>
                        <a:spcAft>
                          <a:spcPts val="65"/>
                        </a:spcAft>
                      </a:pPr>
                      <a:r>
                        <a:rPr lang="lt-LT" sz="1600" kern="100" err="1">
                          <a:effectLst/>
                        </a:rPr>
                        <a:t>Ward</a:t>
                      </a:r>
                      <a:r>
                        <a:rPr lang="lt-LT" sz="1600" kern="100">
                          <a:effectLst/>
                        </a:rPr>
                        <a:t>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gridSpan="2">
                  <a:txBody>
                    <a:bodyPr/>
                    <a:lstStyle/>
                    <a:p>
                      <a:pPr marL="6350" marR="33655" indent="-6350" algn="ctr">
                        <a:lnSpc>
                          <a:spcPct val="111000"/>
                        </a:lnSpc>
                        <a:spcAft>
                          <a:spcPts val="65"/>
                        </a:spcAft>
                      </a:pPr>
                      <a:r>
                        <a:rPr lang="lt-LT" sz="1600" kern="100">
                          <a:effectLst/>
                        </a:rPr>
                        <a:t>Mcquitty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extLst>
                  <a:ext uri="{0D108BD9-81ED-4DB2-BD59-A6C34878D82A}">
                    <a16:rowId xmlns:a16="http://schemas.microsoft.com/office/drawing/2014/main" val="210428711"/>
                  </a:ext>
                </a:extLst>
              </a:tr>
              <a:tr h="186779">
                <a:tc vMerge="1">
                  <a:txBody>
                    <a:bodyPr/>
                    <a:lstStyle/>
                    <a:p>
                      <a:endParaRPr lang="lt-LT"/>
                    </a:p>
                  </a:txBody>
                  <a:tcPr/>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81249170"/>
                  </a:ext>
                </a:extLst>
              </a:tr>
              <a:tr h="186779">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211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187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113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75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63894699"/>
                  </a:ext>
                </a:extLst>
              </a:tr>
              <a:tr h="186779">
                <a:tc>
                  <a:txBody>
                    <a:bodyPr/>
                    <a:lstStyle/>
                    <a:p>
                      <a:pPr marL="6350" marR="33655" indent="-6350" algn="ctr">
                        <a:lnSpc>
                          <a:spcPct val="111000"/>
                        </a:lnSpc>
                        <a:spcAft>
                          <a:spcPts val="65"/>
                        </a:spcAft>
                      </a:pPr>
                      <a:r>
                        <a:rPr lang="lt-LT" sz="1600" kern="100">
                          <a:effectLst/>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267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64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190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8</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66762445"/>
                  </a:ext>
                </a:extLst>
              </a:tr>
              <a:tr h="186779">
                <a:tc>
                  <a:txBody>
                    <a:bodyPr/>
                    <a:lstStyle/>
                    <a:p>
                      <a:pPr marL="6350" marR="33655" indent="-6350" algn="ctr">
                        <a:lnSpc>
                          <a:spcPct val="111000"/>
                        </a:lnSpc>
                        <a:spcAft>
                          <a:spcPts val="65"/>
                        </a:spcAft>
                      </a:pPr>
                      <a:r>
                        <a:rPr lang="lt-LT" sz="1600" kern="100">
                          <a:effectLst/>
                        </a:rPr>
                        <a:t>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95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71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0724498"/>
                  </a:ext>
                </a:extLst>
              </a:tr>
              <a:tr h="186779">
                <a:tc>
                  <a:txBody>
                    <a:bodyPr/>
                    <a:lstStyle/>
                    <a:p>
                      <a:pPr marL="6350" marR="33655" indent="-6350" algn="ctr">
                        <a:lnSpc>
                          <a:spcPct val="111000"/>
                        </a:lnSpc>
                        <a:spcAft>
                          <a:spcPts val="65"/>
                        </a:spcAft>
                      </a:pPr>
                      <a:r>
                        <a:rPr lang="lt-LT" sz="1600" kern="100">
                          <a:effectLst/>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64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50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40272464"/>
                  </a:ext>
                </a:extLst>
              </a:tr>
              <a:tr h="186779">
                <a:tc>
                  <a:txBody>
                    <a:bodyPr/>
                    <a:lstStyle/>
                    <a:p>
                      <a:pPr marL="6350" marR="33655" indent="-6350" algn="ctr">
                        <a:lnSpc>
                          <a:spcPct val="111000"/>
                        </a:lnSpc>
                        <a:spcAft>
                          <a:spcPts val="65"/>
                        </a:spcAft>
                      </a:pPr>
                      <a:r>
                        <a:rPr lang="lt-LT" sz="1600" kern="100">
                          <a:effectLst/>
                        </a:rPr>
                        <a:t>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47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23093737"/>
                  </a:ext>
                </a:extLst>
              </a:tr>
            </a:tbl>
          </a:graphicData>
        </a:graphic>
      </p:graphicFrame>
    </p:spTree>
    <p:extLst>
      <p:ext uri="{BB962C8B-B14F-4D97-AF65-F5344CB8AC3E}">
        <p14:creationId xmlns:p14="http://schemas.microsoft.com/office/powerpoint/2010/main" val="885659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454150"/>
            <a:ext cx="9514076" cy="885080"/>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sumažintos dimensijos</a:t>
            </a:r>
            <a:endParaRPr lang="en-US" sz="3600">
              <a:latin typeface="Times New Roman"/>
            </a:endParaRPr>
          </a:p>
        </p:txBody>
      </p:sp>
      <p:sp>
        <p:nvSpPr>
          <p:cNvPr id="3" name="Text Placeholder 2"/>
          <p:cNvSpPr>
            <a:spLocks noGrp="1"/>
          </p:cNvSpPr>
          <p:nvPr>
            <p:ph type="body" sz="quarter" idx="12"/>
          </p:nvPr>
        </p:nvSpPr>
        <p:spPr>
          <a:xfrm>
            <a:off x="567788" y="1339230"/>
            <a:ext cx="10862212" cy="755041"/>
          </a:xfrm>
        </p:spPr>
        <p:txBody>
          <a:bodyPr vert="horz" lIns="91440" tIns="45720" rIns="91440" bIns="45720" rtlCol="0" anchor="t">
            <a:normAutofit/>
          </a:bodyPr>
          <a:lstStyle/>
          <a:p>
            <a:r>
              <a:rPr lang="lt-LT">
                <a:solidFill>
                  <a:srgbClr val="000000"/>
                </a:solidFill>
                <a:effectLst/>
                <a:latin typeface="Times New Roman" panose="02020603050405020304" pitchFamily="18" charset="0"/>
                <a:ea typeface="Times New Roman" panose="02020603050405020304" pitchFamily="18" charset="0"/>
              </a:rPr>
              <a:t>Taikėme </a:t>
            </a:r>
            <a:r>
              <a:rPr lang="en-US" err="1">
                <a:solidFill>
                  <a:srgbClr val="000000"/>
                </a:solidFill>
                <a:effectLst/>
                <a:latin typeface="Times New Roman" panose="02020603050405020304" pitchFamily="18" charset="0"/>
                <a:ea typeface="Times New Roman" panose="02020603050405020304" pitchFamily="18" charset="0"/>
              </a:rPr>
              <a:t>Manheteno</a:t>
            </a:r>
            <a:r>
              <a:rPr lang="en-US">
                <a:solidFill>
                  <a:srgbClr val="000000"/>
                </a:solidFill>
                <a:effectLst/>
                <a:latin typeface="Times New Roman" panose="02020603050405020304" pitchFamily="18" charset="0"/>
                <a:ea typeface="Times New Roman" panose="02020603050405020304" pitchFamily="18" charset="0"/>
              </a:rPr>
              <a:t> </a:t>
            </a:r>
            <a:r>
              <a:rPr lang="en-US" err="1">
                <a:solidFill>
                  <a:srgbClr val="000000"/>
                </a:solidFill>
                <a:effectLst/>
                <a:latin typeface="Times New Roman" panose="02020603050405020304" pitchFamily="18" charset="0"/>
                <a:ea typeface="Times New Roman" panose="02020603050405020304" pitchFamily="18" charset="0"/>
              </a:rPr>
              <a:t>atstumų</a:t>
            </a:r>
            <a:r>
              <a:rPr lang="en-US">
                <a:solidFill>
                  <a:srgbClr val="000000"/>
                </a:solidFill>
                <a:effectLst/>
                <a:latin typeface="Times New Roman" panose="02020603050405020304" pitchFamily="18" charset="0"/>
                <a:ea typeface="Times New Roman" panose="02020603050405020304" pitchFamily="18" charset="0"/>
              </a:rPr>
              <a:t> </a:t>
            </a:r>
            <a:r>
              <a:rPr lang="en-US" err="1">
                <a:solidFill>
                  <a:srgbClr val="000000"/>
                </a:solidFill>
                <a:effectLst/>
                <a:latin typeface="Times New Roman" panose="02020603050405020304" pitchFamily="18" charset="0"/>
                <a:ea typeface="Times New Roman" panose="02020603050405020304" pitchFamily="18" charset="0"/>
              </a:rPr>
              <a:t>skaičiavimo</a:t>
            </a:r>
            <a:r>
              <a:rPr lang="en-US">
                <a:solidFill>
                  <a:srgbClr val="000000"/>
                </a:solidFill>
                <a:effectLst/>
                <a:latin typeface="Times New Roman" panose="02020603050405020304" pitchFamily="18" charset="0"/>
                <a:ea typeface="Times New Roman" panose="02020603050405020304" pitchFamily="18" charset="0"/>
              </a:rPr>
              <a:t> </a:t>
            </a:r>
            <a:r>
              <a:rPr lang="en-US" err="1">
                <a:solidFill>
                  <a:srgbClr val="000000"/>
                </a:solidFill>
                <a:effectLst/>
                <a:latin typeface="Times New Roman" panose="02020603050405020304" pitchFamily="18" charset="0"/>
                <a:ea typeface="Times New Roman" panose="02020603050405020304" pitchFamily="18" charset="0"/>
              </a:rPr>
              <a:t>metodą</a:t>
            </a:r>
            <a:r>
              <a:rPr lang="en-US">
                <a:solidFill>
                  <a:srgbClr val="000000"/>
                </a:solidFill>
                <a:effectLst/>
                <a:latin typeface="Times New Roman" panose="02020603050405020304" pitchFamily="18" charset="0"/>
                <a:ea typeface="Times New Roman" panose="02020603050405020304" pitchFamily="18" charset="0"/>
              </a:rPr>
              <a:t>. </a:t>
            </a:r>
            <a:r>
              <a:rPr lang="en-US" err="1">
                <a:solidFill>
                  <a:srgbClr val="000000"/>
                </a:solidFill>
                <a:effectLst/>
                <a:latin typeface="Times New Roman" panose="02020603050405020304" pitchFamily="18" charset="0"/>
                <a:ea typeface="Times New Roman" panose="02020603050405020304" pitchFamily="18" charset="0"/>
              </a:rPr>
              <a:t>Ward.D</a:t>
            </a:r>
            <a:r>
              <a:rPr lang="en-US">
                <a:solidFill>
                  <a:srgbClr val="000000"/>
                </a:solidFill>
                <a:effectLst/>
                <a:latin typeface="Times New Roman" panose="02020603050405020304" pitchFamily="18" charset="0"/>
                <a:ea typeface="Times New Roman" panose="02020603050405020304" pitchFamily="18" charset="0"/>
              </a:rPr>
              <a:t> </a:t>
            </a:r>
            <a:r>
              <a:rPr lang="en-US" err="1">
                <a:solidFill>
                  <a:srgbClr val="000000"/>
                </a:solidFill>
                <a:effectLst/>
                <a:latin typeface="Times New Roman" panose="02020603050405020304" pitchFamily="18" charset="0"/>
                <a:ea typeface="Times New Roman" panose="02020603050405020304" pitchFamily="18" charset="0"/>
              </a:rPr>
              <a:t>metodas</a:t>
            </a:r>
            <a:r>
              <a:rPr lang="en-US">
                <a:solidFill>
                  <a:srgbClr val="000000"/>
                </a:solidFill>
                <a:effectLst/>
                <a:latin typeface="Times New Roman" panose="02020603050405020304" pitchFamily="18" charset="0"/>
                <a:ea typeface="Times New Roman" panose="02020603050405020304" pitchFamily="18" charset="0"/>
              </a:rPr>
              <a:t> </a:t>
            </a:r>
            <a:r>
              <a:rPr lang="en-US" err="1">
                <a:solidFill>
                  <a:srgbClr val="000000"/>
                </a:solidFill>
                <a:effectLst/>
                <a:latin typeface="Times New Roman" panose="02020603050405020304" pitchFamily="18" charset="0"/>
                <a:ea typeface="Times New Roman" panose="02020603050405020304" pitchFamily="18" charset="0"/>
              </a:rPr>
              <a:t>pasiūlė</a:t>
            </a:r>
            <a:r>
              <a:rPr lang="en-US">
                <a:solidFill>
                  <a:srgbClr val="000000"/>
                </a:solidFill>
                <a:effectLst/>
                <a:latin typeface="Times New Roman" panose="02020603050405020304" pitchFamily="18" charset="0"/>
                <a:ea typeface="Times New Roman" panose="02020603050405020304" pitchFamily="18" charset="0"/>
              </a:rPr>
              <a:t> 2 </a:t>
            </a:r>
            <a:r>
              <a:rPr lang="en-US" err="1">
                <a:solidFill>
                  <a:srgbClr val="000000"/>
                </a:solidFill>
                <a:effectLst/>
                <a:latin typeface="Times New Roman" panose="02020603050405020304" pitchFamily="18" charset="0"/>
                <a:ea typeface="Times New Roman" panose="02020603050405020304" pitchFamily="18" charset="0"/>
              </a:rPr>
              <a:t>klasterius</a:t>
            </a:r>
            <a:r>
              <a:rPr lang="en-US">
                <a:solidFill>
                  <a:srgbClr val="000000"/>
                </a:solidFill>
                <a:effectLst/>
                <a:latin typeface="Times New Roman" panose="02020603050405020304" pitchFamily="18" charset="0"/>
                <a:ea typeface="Times New Roman" panose="02020603050405020304" pitchFamily="18" charset="0"/>
              </a:rPr>
              <a:t>, Complete – 5, o </a:t>
            </a:r>
            <a:r>
              <a:rPr lang="en-US" err="1">
                <a:solidFill>
                  <a:srgbClr val="000000"/>
                </a:solidFill>
                <a:effectLst/>
                <a:latin typeface="Times New Roman" panose="02020603050405020304" pitchFamily="18" charset="0"/>
                <a:ea typeface="Times New Roman" panose="02020603050405020304" pitchFamily="18" charset="0"/>
              </a:rPr>
              <a:t>Mcquitty</a:t>
            </a:r>
            <a:r>
              <a:rPr lang="en-US">
                <a:solidFill>
                  <a:srgbClr val="000000"/>
                </a:solidFill>
                <a:effectLst/>
                <a:latin typeface="Times New Roman" panose="02020603050405020304" pitchFamily="18" charset="0"/>
                <a:ea typeface="Times New Roman" panose="02020603050405020304" pitchFamily="18" charset="0"/>
              </a:rPr>
              <a:t> 4 </a:t>
            </a:r>
            <a:r>
              <a:rPr lang="en-US" err="1">
                <a:solidFill>
                  <a:srgbClr val="000000"/>
                </a:solidFill>
                <a:effectLst/>
                <a:latin typeface="Times New Roman" panose="02020603050405020304" pitchFamily="18" charset="0"/>
                <a:ea typeface="Times New Roman" panose="02020603050405020304" pitchFamily="18" charset="0"/>
              </a:rPr>
              <a:t>klasterius</a:t>
            </a:r>
            <a:r>
              <a:rPr lang="en-US">
                <a:solidFill>
                  <a:srgbClr val="000000"/>
                </a:solidFill>
                <a:effectLst/>
                <a:latin typeface="Times New Roman" panose="02020603050405020304" pitchFamily="18" charset="0"/>
                <a:ea typeface="Times New Roman" panose="02020603050405020304" pitchFamily="18" charset="0"/>
              </a:rPr>
              <a:t>, </a:t>
            </a:r>
            <a:r>
              <a:rPr lang="en-US" err="1">
                <a:solidFill>
                  <a:srgbClr val="000000"/>
                </a:solidFill>
                <a:effectLst/>
                <a:latin typeface="Times New Roman" panose="02020603050405020304" pitchFamily="18" charset="0"/>
                <a:ea typeface="Times New Roman" panose="02020603050405020304" pitchFamily="18" charset="0"/>
              </a:rPr>
              <a:t>kaip</a:t>
            </a:r>
            <a:r>
              <a:rPr lang="en-US">
                <a:solidFill>
                  <a:srgbClr val="000000"/>
                </a:solidFill>
                <a:effectLst/>
                <a:latin typeface="Times New Roman" panose="02020603050405020304" pitchFamily="18" charset="0"/>
                <a:ea typeface="Times New Roman" panose="02020603050405020304" pitchFamily="18" charset="0"/>
              </a:rPr>
              <a:t> </a:t>
            </a:r>
            <a:r>
              <a:rPr lang="en-US" err="1">
                <a:solidFill>
                  <a:srgbClr val="000000"/>
                </a:solidFill>
                <a:effectLst/>
                <a:latin typeface="Times New Roman" panose="02020603050405020304" pitchFamily="18" charset="0"/>
                <a:ea typeface="Times New Roman" panose="02020603050405020304" pitchFamily="18" charset="0"/>
              </a:rPr>
              <a:t>optimaliausią</a:t>
            </a:r>
            <a:r>
              <a:rPr lang="en-US">
                <a:solidFill>
                  <a:srgbClr val="000000"/>
                </a:solidFill>
                <a:effectLst/>
                <a:latin typeface="Times New Roman" panose="02020603050405020304" pitchFamily="18" charset="0"/>
                <a:ea typeface="Times New Roman" panose="02020603050405020304" pitchFamily="18" charset="0"/>
              </a:rPr>
              <a:t> </a:t>
            </a:r>
            <a:r>
              <a:rPr lang="en-US" err="1">
                <a:solidFill>
                  <a:srgbClr val="000000"/>
                </a:solidFill>
                <a:effectLst/>
                <a:latin typeface="Times New Roman" panose="02020603050405020304" pitchFamily="18" charset="0"/>
                <a:ea typeface="Times New Roman" panose="02020603050405020304" pitchFamily="18" charset="0"/>
              </a:rPr>
              <a:t>klasterių</a:t>
            </a:r>
            <a:r>
              <a:rPr lang="en-US">
                <a:solidFill>
                  <a:srgbClr val="000000"/>
                </a:solidFill>
                <a:effectLst/>
                <a:latin typeface="Times New Roman" panose="02020603050405020304" pitchFamily="18" charset="0"/>
                <a:ea typeface="Times New Roman" panose="02020603050405020304" pitchFamily="18" charset="0"/>
              </a:rPr>
              <a:t> </a:t>
            </a:r>
            <a:r>
              <a:rPr lang="en-US" err="1">
                <a:solidFill>
                  <a:srgbClr val="000000"/>
                </a:solidFill>
                <a:effectLst/>
                <a:latin typeface="Times New Roman" panose="02020603050405020304" pitchFamily="18" charset="0"/>
                <a:ea typeface="Times New Roman" panose="02020603050405020304" pitchFamily="18" charset="0"/>
              </a:rPr>
              <a:t>skaičių</a:t>
            </a:r>
            <a:r>
              <a:rPr lang="en-US">
                <a:solidFill>
                  <a:srgbClr val="000000"/>
                </a:solidFill>
                <a:effectLst/>
                <a:latin typeface="Times New Roman" panose="02020603050405020304" pitchFamily="18" charset="0"/>
                <a:ea typeface="Times New Roman" panose="02020603050405020304" pitchFamily="18" charset="0"/>
              </a:rPr>
              <a:t>.</a:t>
            </a:r>
            <a:endParaRPr lang="lt-LT">
              <a:solidFill>
                <a:srgbClr val="000000"/>
              </a:solidFill>
              <a:effectLst/>
              <a:latin typeface="Times New Roman" panose="02020603050405020304" pitchFamily="18" charset="0"/>
              <a:ea typeface="Times New Roman" panose="02020603050405020304" pitchFamily="18" charset="0"/>
            </a:endParaRPr>
          </a:p>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pic>
        <p:nvPicPr>
          <p:cNvPr id="7" name="Paveikslėlis 6">
            <a:extLst>
              <a:ext uri="{FF2B5EF4-FFF2-40B4-BE49-F238E27FC236}">
                <a16:creationId xmlns:a16="http://schemas.microsoft.com/office/drawing/2014/main" id="{CC1852FB-4AEB-31A6-1D90-82B50F9B45D8}"/>
              </a:ext>
            </a:extLst>
          </p:cNvPr>
          <p:cNvPicPr>
            <a:picLocks noChangeAspect="1"/>
          </p:cNvPicPr>
          <p:nvPr/>
        </p:nvPicPr>
        <p:blipFill rotWithShape="1">
          <a:blip r:embed="rId2"/>
          <a:srcRect l="2566" t="2572" r="2374" b="12335"/>
          <a:stretch/>
        </p:blipFill>
        <p:spPr bwMode="auto">
          <a:xfrm>
            <a:off x="2040169" y="2046115"/>
            <a:ext cx="7906503" cy="45878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43734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015" y="117987"/>
            <a:ext cx="9484862" cy="1221243"/>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sumažintos dimensijos</a:t>
            </a:r>
            <a:endParaRPr lang="en-US" sz="3600">
              <a:latin typeface="Times New Roman"/>
            </a:endParaRPr>
          </a:p>
        </p:txBody>
      </p:sp>
      <p:sp>
        <p:nvSpPr>
          <p:cNvPr id="3" name="Text Placeholder 2"/>
          <p:cNvSpPr>
            <a:spLocks noGrp="1"/>
          </p:cNvSpPr>
          <p:nvPr>
            <p:ph type="body" sz="quarter" idx="12"/>
          </p:nvPr>
        </p:nvSpPr>
        <p:spPr>
          <a:xfrm>
            <a:off x="764929" y="1130027"/>
            <a:ext cx="10862212" cy="1736411"/>
          </a:xfrm>
        </p:spPr>
        <p:txBody>
          <a:bodyPr vert="horz" lIns="91440" tIns="45720" rIns="91440" bIns="45720" rtlCol="0" anchor="t">
            <a:normAutofit/>
          </a:bodyPr>
          <a:lstStyle/>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aveikslėlis 6">
            <a:extLst>
              <a:ext uri="{FF2B5EF4-FFF2-40B4-BE49-F238E27FC236}">
                <a16:creationId xmlns:a16="http://schemas.microsoft.com/office/drawing/2014/main" id="{F38C9315-55B7-C1B0-00EF-056499546046}"/>
              </a:ext>
            </a:extLst>
          </p:cNvPr>
          <p:cNvPicPr>
            <a:picLocks noChangeAspect="1"/>
          </p:cNvPicPr>
          <p:nvPr/>
        </p:nvPicPr>
        <p:blipFill rotWithShape="1">
          <a:blip r:embed="rId2"/>
          <a:srcRect t="1932"/>
          <a:stretch/>
        </p:blipFill>
        <p:spPr bwMode="auto">
          <a:xfrm>
            <a:off x="185328" y="777125"/>
            <a:ext cx="9484862" cy="3613560"/>
          </a:xfrm>
          <a:prstGeom prst="rect">
            <a:avLst/>
          </a:prstGeom>
          <a:ln>
            <a:noFill/>
          </a:ln>
          <a:extLst>
            <a:ext uri="{53640926-AAD7-44D8-BBD7-CCE9431645EC}">
              <a14:shadowObscured xmlns:a14="http://schemas.microsoft.com/office/drawing/2010/main"/>
            </a:ext>
          </a:extLst>
        </p:spPr>
      </p:pic>
      <p:graphicFrame>
        <p:nvGraphicFramePr>
          <p:cNvPr id="8" name="Lentelė 7">
            <a:extLst>
              <a:ext uri="{FF2B5EF4-FFF2-40B4-BE49-F238E27FC236}">
                <a16:creationId xmlns:a16="http://schemas.microsoft.com/office/drawing/2014/main" id="{665842C4-500C-8A6A-6517-33332FD37BB3}"/>
              </a:ext>
            </a:extLst>
          </p:cNvPr>
          <p:cNvGraphicFramePr>
            <a:graphicFrameLocks noGrp="1"/>
          </p:cNvGraphicFramePr>
          <p:nvPr>
            <p:extLst>
              <p:ext uri="{D42A27DB-BD31-4B8C-83A1-F6EECF244321}">
                <p14:modId xmlns:p14="http://schemas.microsoft.com/office/powerpoint/2010/main" val="3310762538"/>
              </p:ext>
            </p:extLst>
          </p:nvPr>
        </p:nvGraphicFramePr>
        <p:xfrm>
          <a:off x="334015" y="4639252"/>
          <a:ext cx="7311589" cy="2023304"/>
        </p:xfrm>
        <a:graphic>
          <a:graphicData uri="http://schemas.openxmlformats.org/drawingml/2006/table">
            <a:tbl>
              <a:tblPr firstRow="1" firstCol="1" bandRow="1">
                <a:tableStyleId>{073A0DAA-6AF3-43AB-8588-CEC1D06C72B9}</a:tableStyleId>
              </a:tblPr>
              <a:tblGrid>
                <a:gridCol w="1277881">
                  <a:extLst>
                    <a:ext uri="{9D8B030D-6E8A-4147-A177-3AD203B41FA5}">
                      <a16:colId xmlns:a16="http://schemas.microsoft.com/office/drawing/2014/main" val="1187399868"/>
                    </a:ext>
                  </a:extLst>
                </a:gridCol>
                <a:gridCol w="1005280">
                  <a:extLst>
                    <a:ext uri="{9D8B030D-6E8A-4147-A177-3AD203B41FA5}">
                      <a16:colId xmlns:a16="http://schemas.microsoft.com/office/drawing/2014/main" val="3791110777"/>
                    </a:ext>
                  </a:extLst>
                </a:gridCol>
                <a:gridCol w="1005280">
                  <a:extLst>
                    <a:ext uri="{9D8B030D-6E8A-4147-A177-3AD203B41FA5}">
                      <a16:colId xmlns:a16="http://schemas.microsoft.com/office/drawing/2014/main" val="3270933830"/>
                    </a:ext>
                  </a:extLst>
                </a:gridCol>
                <a:gridCol w="1005280">
                  <a:extLst>
                    <a:ext uri="{9D8B030D-6E8A-4147-A177-3AD203B41FA5}">
                      <a16:colId xmlns:a16="http://schemas.microsoft.com/office/drawing/2014/main" val="2934286610"/>
                    </a:ext>
                  </a:extLst>
                </a:gridCol>
                <a:gridCol w="1006294">
                  <a:extLst>
                    <a:ext uri="{9D8B030D-6E8A-4147-A177-3AD203B41FA5}">
                      <a16:colId xmlns:a16="http://schemas.microsoft.com/office/drawing/2014/main" val="302229992"/>
                    </a:ext>
                  </a:extLst>
                </a:gridCol>
                <a:gridCol w="1006294">
                  <a:extLst>
                    <a:ext uri="{9D8B030D-6E8A-4147-A177-3AD203B41FA5}">
                      <a16:colId xmlns:a16="http://schemas.microsoft.com/office/drawing/2014/main" val="3962716309"/>
                    </a:ext>
                  </a:extLst>
                </a:gridCol>
                <a:gridCol w="1005280">
                  <a:extLst>
                    <a:ext uri="{9D8B030D-6E8A-4147-A177-3AD203B41FA5}">
                      <a16:colId xmlns:a16="http://schemas.microsoft.com/office/drawing/2014/main" val="3141474125"/>
                    </a:ext>
                  </a:extLst>
                </a:gridCol>
              </a:tblGrid>
              <a:tr h="0">
                <a:tc rowSpan="2">
                  <a:txBody>
                    <a:bodyPr/>
                    <a:lstStyle/>
                    <a:p>
                      <a:pPr marL="6350" marR="33655" indent="-6350" algn="ctr">
                        <a:lnSpc>
                          <a:spcPct val="111000"/>
                        </a:lnSpc>
                        <a:spcAft>
                          <a:spcPts val="65"/>
                        </a:spcAft>
                      </a:pPr>
                      <a:r>
                        <a:rPr lang="lt-LT" sz="1600" kern="100">
                          <a:effectLst/>
                        </a:rPr>
                        <a:t>Klasterio </a:t>
                      </a:r>
                      <a:r>
                        <a:rPr lang="lt-LT" sz="1600" kern="100" err="1">
                          <a:effectLst/>
                        </a:rPr>
                        <a:t>nr.</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6350" marR="33655" indent="-6350" algn="ctr">
                        <a:lnSpc>
                          <a:spcPct val="111000"/>
                        </a:lnSpc>
                        <a:spcAft>
                          <a:spcPts val="65"/>
                        </a:spcAft>
                      </a:pPr>
                      <a:r>
                        <a:rPr lang="lt-LT" sz="1600" kern="100" err="1">
                          <a:effectLst/>
                        </a:rPr>
                        <a:t>Ward</a:t>
                      </a:r>
                      <a:r>
                        <a:rPr lang="lt-LT" sz="1600" kern="100">
                          <a:effectLst/>
                        </a:rPr>
                        <a:t>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gridSpan="2">
                  <a:txBody>
                    <a:bodyPr/>
                    <a:lstStyle/>
                    <a:p>
                      <a:pPr marL="6350" marR="33655" indent="-6350" algn="ctr">
                        <a:lnSpc>
                          <a:spcPct val="111000"/>
                        </a:lnSpc>
                        <a:spcAft>
                          <a:spcPts val="65"/>
                        </a:spcAft>
                      </a:pPr>
                      <a:r>
                        <a:rPr lang="lt-LT" sz="1600" kern="100" err="1">
                          <a:effectLst/>
                        </a:rPr>
                        <a:t>Complete</a:t>
                      </a:r>
                      <a:r>
                        <a:rPr lang="lt-LT" sz="1600" kern="100">
                          <a:effectLst/>
                        </a:rPr>
                        <a:t>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gridSpan="2">
                  <a:txBody>
                    <a:bodyPr/>
                    <a:lstStyle/>
                    <a:p>
                      <a:pPr marL="6350" marR="33655" indent="-6350" algn="ctr">
                        <a:lnSpc>
                          <a:spcPct val="111000"/>
                        </a:lnSpc>
                        <a:spcAft>
                          <a:spcPts val="65"/>
                        </a:spcAft>
                      </a:pPr>
                      <a:r>
                        <a:rPr lang="lt-LT" sz="1600" kern="100">
                          <a:effectLst/>
                        </a:rPr>
                        <a:t>Mcquitty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extLst>
                  <a:ext uri="{0D108BD9-81ED-4DB2-BD59-A6C34878D82A}">
                    <a16:rowId xmlns:a16="http://schemas.microsoft.com/office/drawing/2014/main" val="794136774"/>
                  </a:ext>
                </a:extLst>
              </a:tr>
              <a:tr h="0">
                <a:tc vMerge="1">
                  <a:txBody>
                    <a:bodyPr/>
                    <a:lstStyle/>
                    <a:p>
                      <a:endParaRPr lang="lt-LT"/>
                    </a:p>
                  </a:txBody>
                  <a:tcPr/>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06876188"/>
                  </a:ext>
                </a:extLst>
              </a:tr>
              <a:tr h="0">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137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142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39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71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123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117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5122290"/>
                  </a:ext>
                </a:extLst>
              </a:tr>
              <a:tr h="0">
                <a:tc>
                  <a:txBody>
                    <a:bodyPr/>
                    <a:lstStyle/>
                    <a:p>
                      <a:pPr marL="6350" marR="33655" indent="-6350" algn="ctr">
                        <a:lnSpc>
                          <a:spcPct val="111000"/>
                        </a:lnSpc>
                        <a:spcAft>
                          <a:spcPts val="65"/>
                        </a:spcAft>
                      </a:pPr>
                      <a:r>
                        <a:rPr lang="lt-LT" sz="1600" kern="100">
                          <a:effectLst/>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341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109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182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61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160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3969656"/>
                  </a:ext>
                </a:extLst>
              </a:tr>
              <a:tr h="0">
                <a:tc>
                  <a:txBody>
                    <a:bodyPr/>
                    <a:lstStyle/>
                    <a:p>
                      <a:pPr marL="6350" marR="33655" indent="-6350" algn="ctr">
                        <a:lnSpc>
                          <a:spcPct val="111000"/>
                        </a:lnSpc>
                        <a:spcAft>
                          <a:spcPts val="65"/>
                        </a:spcAft>
                      </a:pPr>
                      <a:r>
                        <a:rPr lang="lt-LT" sz="1600" kern="100">
                          <a:effectLst/>
                        </a:rPr>
                        <a:t>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84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69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66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61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71350628"/>
                  </a:ext>
                </a:extLst>
              </a:tr>
              <a:tr h="0">
                <a:tc>
                  <a:txBody>
                    <a:bodyPr/>
                    <a:lstStyle/>
                    <a:p>
                      <a:pPr marL="6350" marR="33655" indent="-6350" algn="ctr">
                        <a:lnSpc>
                          <a:spcPct val="111000"/>
                        </a:lnSpc>
                        <a:spcAft>
                          <a:spcPts val="65"/>
                        </a:spcAft>
                      </a:pPr>
                      <a:r>
                        <a:rPr lang="lt-LT" sz="1600" kern="100">
                          <a:effectLst/>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91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45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129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66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0533989"/>
                  </a:ext>
                </a:extLst>
              </a:tr>
              <a:tr h="0">
                <a:tc>
                  <a:txBody>
                    <a:bodyPr/>
                    <a:lstStyle/>
                    <a:p>
                      <a:pPr marL="6350" marR="33655" indent="-6350" algn="ctr">
                        <a:lnSpc>
                          <a:spcPct val="111000"/>
                        </a:lnSpc>
                        <a:spcAft>
                          <a:spcPts val="65"/>
                        </a:spcAft>
                      </a:pPr>
                      <a:r>
                        <a:rPr lang="lt-LT" sz="1600" kern="100">
                          <a:effectLst/>
                        </a:rPr>
                        <a:t>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82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6782793"/>
                  </a:ext>
                </a:extLst>
              </a:tr>
            </a:tbl>
          </a:graphicData>
        </a:graphic>
      </p:graphicFrame>
      <p:sp>
        <p:nvSpPr>
          <p:cNvPr id="10" name="TextBox 9">
            <a:extLst>
              <a:ext uri="{FF2B5EF4-FFF2-40B4-BE49-F238E27FC236}">
                <a16:creationId xmlns:a16="http://schemas.microsoft.com/office/drawing/2014/main" id="{496FCDF6-83AF-8A9B-7CC1-F73ABB202B10}"/>
              </a:ext>
            </a:extLst>
          </p:cNvPr>
          <p:cNvSpPr txBox="1"/>
          <p:nvPr/>
        </p:nvSpPr>
        <p:spPr>
          <a:xfrm>
            <a:off x="8073587" y="4397676"/>
            <a:ext cx="3784397" cy="1200329"/>
          </a:xfrm>
          <a:prstGeom prst="rect">
            <a:avLst/>
          </a:prstGeom>
          <a:noFill/>
        </p:spPr>
        <p:txBody>
          <a:bodyPr wrap="square">
            <a:spAutoFit/>
          </a:bodyPr>
          <a:lstStyle/>
          <a:p>
            <a:pPr marL="6350" marR="33655" algn="just">
              <a:spcAft>
                <a:spcPts val="800"/>
              </a:spcAft>
            </a:pPr>
            <a:r>
              <a:rPr lang="lt-LT" sz="1800">
                <a:solidFill>
                  <a:srgbClr val="000000"/>
                </a:solidFill>
                <a:effectLst/>
                <a:latin typeface="Times New Roman" panose="02020603050405020304" pitchFamily="18" charset="0"/>
                <a:ea typeface="Times New Roman" panose="02020603050405020304" pitchFamily="18" charset="0"/>
              </a:rPr>
              <a:t>Taikant </a:t>
            </a:r>
            <a:r>
              <a:rPr lang="lt-LT" sz="1800" err="1">
                <a:solidFill>
                  <a:srgbClr val="000000"/>
                </a:solidFill>
                <a:effectLst/>
                <a:latin typeface="Times New Roman" panose="02020603050405020304" pitchFamily="18" charset="0"/>
                <a:ea typeface="Times New Roman" panose="02020603050405020304" pitchFamily="18" charset="0"/>
              </a:rPr>
              <a:t>Ward.D</a:t>
            </a:r>
            <a:r>
              <a:rPr lang="lt-LT" sz="1800">
                <a:solidFill>
                  <a:srgbClr val="000000"/>
                </a:solidFill>
                <a:effectLst/>
                <a:latin typeface="Times New Roman" panose="02020603050405020304" pitchFamily="18" charset="0"/>
                <a:ea typeface="Times New Roman" panose="02020603050405020304" pitchFamily="18" charset="0"/>
              </a:rPr>
              <a:t> metodą 70 proc. sveikų asmenų patenka į 2 klasterį. </a:t>
            </a:r>
            <a:r>
              <a:rPr lang="lt-LT" sz="1800" err="1">
                <a:solidFill>
                  <a:srgbClr val="000000"/>
                </a:solidFill>
                <a:effectLst/>
                <a:latin typeface="Times New Roman" panose="02020603050405020304" pitchFamily="18" charset="0"/>
                <a:ea typeface="Times New Roman" panose="02020603050405020304" pitchFamily="18" charset="0"/>
              </a:rPr>
              <a:t>Mcquitty</a:t>
            </a:r>
            <a:r>
              <a:rPr lang="lt-LT" sz="1800">
                <a:solidFill>
                  <a:srgbClr val="000000"/>
                </a:solidFill>
                <a:effectLst/>
                <a:latin typeface="Times New Roman" panose="02020603050405020304" pitchFamily="18" charset="0"/>
                <a:ea typeface="Times New Roman" panose="02020603050405020304" pitchFamily="18" charset="0"/>
              </a:rPr>
              <a:t> metodu gautą 2 klasterį sudaro 96 proc. sveikų pacientų. </a:t>
            </a:r>
          </a:p>
        </p:txBody>
      </p:sp>
    </p:spTree>
    <p:extLst>
      <p:ext uri="{BB962C8B-B14F-4D97-AF65-F5344CB8AC3E}">
        <p14:creationId xmlns:p14="http://schemas.microsoft.com/office/powerpoint/2010/main" val="90724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485" y="137652"/>
            <a:ext cx="9551391" cy="1201578"/>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sumažinus dimensiją</a:t>
            </a:r>
            <a:endParaRPr lang="en-US" sz="3600">
              <a:latin typeface="Times New Roman"/>
            </a:endParaRPr>
          </a:p>
        </p:txBody>
      </p:sp>
      <p:sp>
        <p:nvSpPr>
          <p:cNvPr id="3" name="Text Placeholder 2"/>
          <p:cNvSpPr>
            <a:spLocks noGrp="1"/>
          </p:cNvSpPr>
          <p:nvPr>
            <p:ph type="body" sz="quarter" idx="12"/>
          </p:nvPr>
        </p:nvSpPr>
        <p:spPr>
          <a:xfrm>
            <a:off x="416172" y="1130027"/>
            <a:ext cx="11210969" cy="1736411"/>
          </a:xfrm>
        </p:spPr>
        <p:txBody>
          <a:bodyPr vert="horz" lIns="91440" tIns="45720" rIns="91440" bIns="45720" rtlCol="0" anchor="t">
            <a:normAutofit/>
          </a:bodyPr>
          <a:lstStyle/>
          <a:p>
            <a:r>
              <a:rPr lang="lt-LT" kern="0">
                <a:solidFill>
                  <a:srgbClr val="000000"/>
                </a:solidFill>
                <a:effectLst/>
                <a:latin typeface="Times New Roman" panose="02020603050405020304" pitchFamily="18" charset="0"/>
                <a:ea typeface="Times New Roman" panose="02020603050405020304" pitchFamily="18" charset="0"/>
              </a:rPr>
              <a:t>Atstumų skaičiavimui panaudojome maksimumo metodą: </a:t>
            </a:r>
            <a:r>
              <a:rPr lang="lt-LT" kern="0" err="1">
                <a:solidFill>
                  <a:srgbClr val="000000"/>
                </a:solidFill>
                <a:effectLst/>
                <a:latin typeface="Times New Roman" panose="02020603050405020304" pitchFamily="18" charset="0"/>
                <a:ea typeface="Times New Roman" panose="02020603050405020304" pitchFamily="18" charset="0"/>
              </a:rPr>
              <a:t>Ward.D</a:t>
            </a:r>
            <a:r>
              <a:rPr lang="lt-LT" kern="0">
                <a:solidFill>
                  <a:srgbClr val="000000"/>
                </a:solidFill>
                <a:effectLst/>
                <a:latin typeface="Times New Roman" panose="02020603050405020304" pitchFamily="18" charset="0"/>
                <a:ea typeface="Times New Roman" panose="02020603050405020304" pitchFamily="18" charset="0"/>
              </a:rPr>
              <a:t> metodas siūlo 2 klasterius, </a:t>
            </a:r>
            <a:r>
              <a:rPr lang="lt-LT" kern="0" err="1">
                <a:solidFill>
                  <a:srgbClr val="000000"/>
                </a:solidFill>
                <a:effectLst/>
                <a:latin typeface="Times New Roman" panose="02020603050405020304" pitchFamily="18" charset="0"/>
                <a:ea typeface="Times New Roman" panose="02020603050405020304" pitchFamily="18" charset="0"/>
              </a:rPr>
              <a:t>Complete</a:t>
            </a:r>
            <a:r>
              <a:rPr lang="lt-LT" kern="0">
                <a:solidFill>
                  <a:srgbClr val="000000"/>
                </a:solidFill>
                <a:effectLst/>
                <a:latin typeface="Times New Roman" panose="02020603050405020304" pitchFamily="18" charset="0"/>
                <a:ea typeface="Times New Roman" panose="02020603050405020304" pitchFamily="18" charset="0"/>
              </a:rPr>
              <a:t> – 4, o </a:t>
            </a:r>
            <a:r>
              <a:rPr lang="lt-LT" kern="0" err="1">
                <a:solidFill>
                  <a:srgbClr val="000000"/>
                </a:solidFill>
                <a:effectLst/>
                <a:latin typeface="Times New Roman" panose="02020603050405020304" pitchFamily="18" charset="0"/>
                <a:ea typeface="Times New Roman" panose="02020603050405020304" pitchFamily="18" charset="0"/>
              </a:rPr>
              <a:t>Mcquitty</a:t>
            </a:r>
            <a:r>
              <a:rPr lang="lt-LT" kern="0">
                <a:solidFill>
                  <a:srgbClr val="000000"/>
                </a:solidFill>
                <a:effectLst/>
                <a:latin typeface="Times New Roman" panose="02020603050405020304" pitchFamily="18" charset="0"/>
                <a:ea typeface="Times New Roman" panose="02020603050405020304" pitchFamily="18" charset="0"/>
              </a:rPr>
              <a:t> metodas 4.</a:t>
            </a:r>
            <a:endParaRPr lang="lt-LT" sz="2400">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aveikslėlis 6" descr="Paveikslėlis, kuriame yra diagrama&#10;&#10;Automatiškai sugeneruotas aprašymas">
            <a:extLst>
              <a:ext uri="{FF2B5EF4-FFF2-40B4-BE49-F238E27FC236}">
                <a16:creationId xmlns:a16="http://schemas.microsoft.com/office/drawing/2014/main" id="{C9D35510-4CB3-34E7-8F1B-7D0ABD1C1224}"/>
              </a:ext>
            </a:extLst>
          </p:cNvPr>
          <p:cNvPicPr>
            <a:picLocks noChangeAspect="1"/>
          </p:cNvPicPr>
          <p:nvPr/>
        </p:nvPicPr>
        <p:blipFill rotWithShape="1">
          <a:blip r:embed="rId2"/>
          <a:srcRect t="4486" b="10945"/>
          <a:stretch/>
        </p:blipFill>
        <p:spPr bwMode="auto">
          <a:xfrm>
            <a:off x="1755747" y="2024113"/>
            <a:ext cx="8273156" cy="42029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07877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633" y="250725"/>
            <a:ext cx="9504244" cy="1088505"/>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sumažinus dimensiją</a:t>
            </a:r>
            <a:endParaRPr lang="en-US" sz="3600">
              <a:latin typeface="Times New Roman"/>
            </a:endParaRPr>
          </a:p>
        </p:txBody>
      </p:sp>
      <p:sp>
        <p:nvSpPr>
          <p:cNvPr id="3" name="Text Placeholder 2"/>
          <p:cNvSpPr>
            <a:spLocks noGrp="1"/>
          </p:cNvSpPr>
          <p:nvPr>
            <p:ph type="body" sz="quarter" idx="12"/>
          </p:nvPr>
        </p:nvSpPr>
        <p:spPr>
          <a:xfrm>
            <a:off x="764929" y="1130027"/>
            <a:ext cx="10862212" cy="1736411"/>
          </a:xfrm>
        </p:spPr>
        <p:txBody>
          <a:bodyPr vert="horz" lIns="91440" tIns="45720" rIns="91440" bIns="45720" rtlCol="0" anchor="t">
            <a:normAutofit/>
          </a:bodyPr>
          <a:lstStyle/>
          <a:p>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393858" y="4890206"/>
            <a:ext cx="375592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lt-LT" sz="2000" kern="0">
                <a:solidFill>
                  <a:srgbClr val="0C0006"/>
                </a:solidFill>
                <a:latin typeface="Times New Roman" panose="02020603050405020304" pitchFamily="18" charset="0"/>
                <a:ea typeface="Yu Gothic Light" panose="020B0300000000000000" pitchFamily="34" charset="-128"/>
              </a:rPr>
              <a:t>S</a:t>
            </a:r>
            <a:r>
              <a:rPr lang="lt-LT" sz="2000" kern="0">
                <a:solidFill>
                  <a:srgbClr val="0C0006"/>
                </a:solidFill>
                <a:effectLst/>
                <a:latin typeface="Times New Roman" panose="02020603050405020304" pitchFamily="18" charset="0"/>
                <a:ea typeface="Yu Gothic Light" panose="020B0300000000000000" pitchFamily="34" charset="-128"/>
              </a:rPr>
              <a:t>u </a:t>
            </a:r>
            <a:r>
              <a:rPr lang="lt-LT" sz="2000" kern="0" err="1">
                <a:solidFill>
                  <a:srgbClr val="0C0006"/>
                </a:solidFill>
                <a:effectLst/>
                <a:latin typeface="Times New Roman" panose="02020603050405020304" pitchFamily="18" charset="0"/>
                <a:ea typeface="Yu Gothic Light" panose="020B0300000000000000" pitchFamily="34" charset="-128"/>
              </a:rPr>
              <a:t>Ward</a:t>
            </a:r>
            <a:r>
              <a:rPr lang="lt-LT" sz="2000" kern="0">
                <a:solidFill>
                  <a:srgbClr val="0C0006"/>
                </a:solidFill>
                <a:effectLst/>
                <a:latin typeface="Times New Roman" panose="02020603050405020304" pitchFamily="18" charset="0"/>
                <a:ea typeface="Yu Gothic Light" panose="020B0300000000000000" pitchFamily="34" charset="-128"/>
              </a:rPr>
              <a:t> klasterizavimo algoritmu didžioji dalis (75 proc.) sergančių pacientų patenka į 1 klasterį.</a:t>
            </a:r>
            <a:endParaRPr lang="en-GB" sz="2000">
              <a:solidFill>
                <a:srgbClr val="0C0006"/>
              </a:solidFill>
              <a:cs typeface="Arial"/>
            </a:endParaRPr>
          </a:p>
        </p:txBody>
      </p:sp>
      <p:pic>
        <p:nvPicPr>
          <p:cNvPr id="7" name="Paveikslėlis 6">
            <a:extLst>
              <a:ext uri="{FF2B5EF4-FFF2-40B4-BE49-F238E27FC236}">
                <a16:creationId xmlns:a16="http://schemas.microsoft.com/office/drawing/2014/main" id="{780A39E3-EB9D-C09A-7A6F-8CD9DCBE9393}"/>
              </a:ext>
            </a:extLst>
          </p:cNvPr>
          <p:cNvPicPr>
            <a:picLocks noChangeAspect="1"/>
          </p:cNvPicPr>
          <p:nvPr/>
        </p:nvPicPr>
        <p:blipFill rotWithShape="1">
          <a:blip r:embed="rId2"/>
          <a:srcRect/>
          <a:stretch/>
        </p:blipFill>
        <p:spPr bwMode="auto">
          <a:xfrm>
            <a:off x="314632" y="1144952"/>
            <a:ext cx="8277667" cy="3279563"/>
          </a:xfrm>
          <a:prstGeom prst="rect">
            <a:avLst/>
          </a:prstGeom>
          <a:ln>
            <a:noFill/>
          </a:ln>
          <a:extLst>
            <a:ext uri="{53640926-AAD7-44D8-BBD7-CCE9431645EC}">
              <a14:shadowObscured xmlns:a14="http://schemas.microsoft.com/office/drawing/2010/main"/>
            </a:ext>
          </a:extLst>
        </p:spPr>
      </p:pic>
      <p:graphicFrame>
        <p:nvGraphicFramePr>
          <p:cNvPr id="8" name="Lentelė 7">
            <a:extLst>
              <a:ext uri="{FF2B5EF4-FFF2-40B4-BE49-F238E27FC236}">
                <a16:creationId xmlns:a16="http://schemas.microsoft.com/office/drawing/2014/main" id="{39E895DC-B5DE-3A24-8247-99D1E45F516F}"/>
              </a:ext>
            </a:extLst>
          </p:cNvPr>
          <p:cNvGraphicFramePr>
            <a:graphicFrameLocks noGrp="1"/>
          </p:cNvGraphicFramePr>
          <p:nvPr>
            <p:extLst>
              <p:ext uri="{D42A27DB-BD31-4B8C-83A1-F6EECF244321}">
                <p14:modId xmlns:p14="http://schemas.microsoft.com/office/powerpoint/2010/main" val="2158090302"/>
              </p:ext>
            </p:extLst>
          </p:nvPr>
        </p:nvGraphicFramePr>
        <p:xfrm>
          <a:off x="314632" y="4532909"/>
          <a:ext cx="6754762" cy="2154551"/>
        </p:xfrm>
        <a:graphic>
          <a:graphicData uri="http://schemas.openxmlformats.org/drawingml/2006/table">
            <a:tbl>
              <a:tblPr firstRow="1" firstCol="1" bandRow="1">
                <a:tableStyleId>{073A0DAA-6AF3-43AB-8588-CEC1D06C72B9}</a:tableStyleId>
              </a:tblPr>
              <a:tblGrid>
                <a:gridCol w="1180562">
                  <a:extLst>
                    <a:ext uri="{9D8B030D-6E8A-4147-A177-3AD203B41FA5}">
                      <a16:colId xmlns:a16="http://schemas.microsoft.com/office/drawing/2014/main" val="1368937648"/>
                    </a:ext>
                  </a:extLst>
                </a:gridCol>
                <a:gridCol w="928721">
                  <a:extLst>
                    <a:ext uri="{9D8B030D-6E8A-4147-A177-3AD203B41FA5}">
                      <a16:colId xmlns:a16="http://schemas.microsoft.com/office/drawing/2014/main" val="1984304159"/>
                    </a:ext>
                  </a:extLst>
                </a:gridCol>
                <a:gridCol w="928721">
                  <a:extLst>
                    <a:ext uri="{9D8B030D-6E8A-4147-A177-3AD203B41FA5}">
                      <a16:colId xmlns:a16="http://schemas.microsoft.com/office/drawing/2014/main" val="4000008122"/>
                    </a:ext>
                  </a:extLst>
                </a:gridCol>
                <a:gridCol w="928721">
                  <a:extLst>
                    <a:ext uri="{9D8B030D-6E8A-4147-A177-3AD203B41FA5}">
                      <a16:colId xmlns:a16="http://schemas.microsoft.com/office/drawing/2014/main" val="1353774226"/>
                    </a:ext>
                  </a:extLst>
                </a:gridCol>
                <a:gridCol w="929658">
                  <a:extLst>
                    <a:ext uri="{9D8B030D-6E8A-4147-A177-3AD203B41FA5}">
                      <a16:colId xmlns:a16="http://schemas.microsoft.com/office/drawing/2014/main" val="507445917"/>
                    </a:ext>
                  </a:extLst>
                </a:gridCol>
                <a:gridCol w="929658">
                  <a:extLst>
                    <a:ext uri="{9D8B030D-6E8A-4147-A177-3AD203B41FA5}">
                      <a16:colId xmlns:a16="http://schemas.microsoft.com/office/drawing/2014/main" val="1458607187"/>
                    </a:ext>
                  </a:extLst>
                </a:gridCol>
                <a:gridCol w="928721">
                  <a:extLst>
                    <a:ext uri="{9D8B030D-6E8A-4147-A177-3AD203B41FA5}">
                      <a16:colId xmlns:a16="http://schemas.microsoft.com/office/drawing/2014/main" val="2925729238"/>
                    </a:ext>
                  </a:extLst>
                </a:gridCol>
              </a:tblGrid>
              <a:tr h="902646">
                <a:tc rowSpan="2">
                  <a:txBody>
                    <a:bodyPr/>
                    <a:lstStyle/>
                    <a:p>
                      <a:pPr marL="6350" marR="33655" indent="-6350" algn="ctr">
                        <a:lnSpc>
                          <a:spcPct val="111000"/>
                        </a:lnSpc>
                        <a:spcAft>
                          <a:spcPts val="65"/>
                        </a:spcAft>
                      </a:pPr>
                      <a:r>
                        <a:rPr lang="lt-LT" sz="1600" kern="100">
                          <a:effectLst/>
                        </a:rPr>
                        <a:t>Klasterio nr.</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6350" marR="33655" indent="-6350" algn="ctr">
                        <a:lnSpc>
                          <a:spcPct val="111000"/>
                        </a:lnSpc>
                        <a:spcAft>
                          <a:spcPts val="65"/>
                        </a:spcAft>
                      </a:pPr>
                      <a:r>
                        <a:rPr lang="lt-LT" sz="1600" kern="100">
                          <a:effectLst/>
                        </a:rPr>
                        <a:t>Ward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gridSpan="2">
                  <a:txBody>
                    <a:bodyPr/>
                    <a:lstStyle/>
                    <a:p>
                      <a:pPr marL="6350" marR="33655" indent="-6350" algn="ctr">
                        <a:lnSpc>
                          <a:spcPct val="111000"/>
                        </a:lnSpc>
                        <a:spcAft>
                          <a:spcPts val="65"/>
                        </a:spcAft>
                      </a:pPr>
                      <a:r>
                        <a:rPr lang="lt-LT" sz="1600" kern="100">
                          <a:effectLst/>
                        </a:rPr>
                        <a:t>Complete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gridSpan="2">
                  <a:txBody>
                    <a:bodyPr/>
                    <a:lstStyle/>
                    <a:p>
                      <a:pPr marL="6350" marR="33655" indent="-6350" algn="ctr">
                        <a:lnSpc>
                          <a:spcPct val="111000"/>
                        </a:lnSpc>
                        <a:spcAft>
                          <a:spcPts val="65"/>
                        </a:spcAft>
                      </a:pPr>
                      <a:r>
                        <a:rPr lang="lt-LT" sz="1600" kern="100">
                          <a:effectLst/>
                        </a:rPr>
                        <a:t>Mcquitty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extLst>
                  <a:ext uri="{0D108BD9-81ED-4DB2-BD59-A6C34878D82A}">
                    <a16:rowId xmlns:a16="http://schemas.microsoft.com/office/drawing/2014/main" val="944778944"/>
                  </a:ext>
                </a:extLst>
              </a:tr>
              <a:tr h="212714">
                <a:tc vMerge="1">
                  <a:txBody>
                    <a:bodyPr/>
                    <a:lstStyle/>
                    <a:p>
                      <a:endParaRPr lang="lt-LT"/>
                    </a:p>
                  </a:txBody>
                  <a:tcPr/>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41181509"/>
                  </a:ext>
                </a:extLst>
              </a:tr>
              <a:tr h="212714">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215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187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60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95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99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109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75739329"/>
                  </a:ext>
                </a:extLst>
              </a:tr>
              <a:tr h="212714">
                <a:tc>
                  <a:txBody>
                    <a:bodyPr/>
                    <a:lstStyle/>
                    <a:p>
                      <a:pPr marL="6350" marR="33655" indent="-6350" algn="ctr">
                        <a:lnSpc>
                          <a:spcPct val="111000"/>
                        </a:lnSpc>
                        <a:spcAft>
                          <a:spcPts val="65"/>
                        </a:spcAft>
                      </a:pPr>
                      <a:r>
                        <a:rPr lang="lt-LT" sz="1600" kern="100">
                          <a:effectLst/>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263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64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164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59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200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14005594"/>
                  </a:ext>
                </a:extLst>
              </a:tr>
              <a:tr h="212714">
                <a:tc>
                  <a:txBody>
                    <a:bodyPr/>
                    <a:lstStyle/>
                    <a:p>
                      <a:pPr marL="6350" marR="33655" indent="-6350" algn="ctr">
                        <a:lnSpc>
                          <a:spcPct val="111000"/>
                        </a:lnSpc>
                        <a:spcAft>
                          <a:spcPts val="65"/>
                        </a:spcAft>
                      </a:pPr>
                      <a:r>
                        <a:rPr lang="lt-LT" sz="1600" kern="100">
                          <a:effectLst/>
                        </a:rPr>
                        <a:t>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120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86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100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76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6777647"/>
                  </a:ext>
                </a:extLst>
              </a:tr>
              <a:tr h="212714">
                <a:tc>
                  <a:txBody>
                    <a:bodyPr/>
                    <a:lstStyle/>
                    <a:p>
                      <a:pPr marL="6350" marR="33655" indent="-6350" algn="ctr">
                        <a:lnSpc>
                          <a:spcPct val="111000"/>
                        </a:lnSpc>
                        <a:spcAft>
                          <a:spcPts val="65"/>
                        </a:spcAft>
                      </a:pPr>
                      <a:r>
                        <a:rPr lang="lt-LT" sz="1600" kern="100">
                          <a:effectLst/>
                        </a:rPr>
                        <a:t>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134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79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56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22676057"/>
                  </a:ext>
                </a:extLst>
              </a:tr>
            </a:tbl>
          </a:graphicData>
        </a:graphic>
      </p:graphicFrame>
    </p:spTree>
    <p:extLst>
      <p:ext uri="{BB962C8B-B14F-4D97-AF65-F5344CB8AC3E}">
        <p14:creationId xmlns:p14="http://schemas.microsoft.com/office/powerpoint/2010/main" val="3633097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504486"/>
            <a:ext cx="9053945" cy="885080"/>
          </a:xfrm>
        </p:spPr>
        <p:txBody>
          <a:bodyPr>
            <a:normAutofit/>
          </a:bodyPr>
          <a:lstStyle/>
          <a:p>
            <a:r>
              <a:rPr lang="lt-LT" sz="3600">
                <a:latin typeface="Times New Roman"/>
                <a:cs typeface="Arial"/>
              </a:rPr>
              <a:t>k – vidurkių algoritmas</a:t>
            </a:r>
            <a:endParaRPr lang="en-US" sz="3600" err="1">
              <a:latin typeface="Times New Roman"/>
            </a:endParaRPr>
          </a:p>
        </p:txBody>
      </p:sp>
      <p:sp>
        <p:nvSpPr>
          <p:cNvPr id="3" name="Text Placeholder 2"/>
          <p:cNvSpPr>
            <a:spLocks noGrp="1"/>
          </p:cNvSpPr>
          <p:nvPr>
            <p:ph type="body" sz="quarter" idx="12"/>
          </p:nvPr>
        </p:nvSpPr>
        <p:spPr>
          <a:xfrm>
            <a:off x="761999" y="1419968"/>
            <a:ext cx="4164331" cy="4938814"/>
          </a:xfrm>
        </p:spPr>
        <p:txBody>
          <a:bodyPr vert="horz" lIns="91440" tIns="45720" rIns="91440" bIns="45720" rtlCol="0" anchor="t">
            <a:normAutofit/>
          </a:bodyPr>
          <a:lstStyle/>
          <a:p>
            <a:pPr algn="just">
              <a:lnSpc>
                <a:spcPct val="150000"/>
              </a:lnSpc>
            </a:pPr>
            <a:r>
              <a:rPr lang="lt-LT" sz="180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𝑘 </a:t>
            </a:r>
            <a:r>
              <a:rPr lang="lt-LT" sz="1800">
                <a:solidFill>
                  <a:srgbClr val="000000"/>
                </a:solidFill>
                <a:effectLst/>
                <a:latin typeface="Times New Roman" panose="02020603050405020304" pitchFamily="18" charset="0"/>
                <a:ea typeface="Times New Roman" panose="02020603050405020304" pitchFamily="18" charset="0"/>
              </a:rPr>
              <a:t>- vidurkių metodas kiekvienam klasteriui apskaičiuoja </a:t>
            </a:r>
            <a:r>
              <a:rPr lang="lt-LT" sz="1800" err="1">
                <a:solidFill>
                  <a:srgbClr val="000000"/>
                </a:solidFill>
                <a:effectLst/>
                <a:latin typeface="Times New Roman" panose="02020603050405020304" pitchFamily="18" charset="0"/>
                <a:ea typeface="Times New Roman" panose="02020603050405020304" pitchFamily="18" charset="0"/>
              </a:rPr>
              <a:t>centroidą</a:t>
            </a:r>
            <a:r>
              <a:rPr lang="lt-LT" sz="1800">
                <a:solidFill>
                  <a:srgbClr val="000000"/>
                </a:solidFill>
                <a:effectLst/>
                <a:latin typeface="Times New Roman" panose="02020603050405020304" pitchFamily="18" charset="0"/>
                <a:ea typeface="Times New Roman" panose="02020603050405020304" pitchFamily="18" charset="0"/>
              </a:rPr>
              <a:t> (svorio centrą) ir kiekvieną objektą priskiria artimiausiam </a:t>
            </a:r>
            <a:r>
              <a:rPr lang="lt-LT" sz="1800" err="1">
                <a:solidFill>
                  <a:srgbClr val="000000"/>
                </a:solidFill>
                <a:effectLst/>
                <a:latin typeface="Times New Roman" panose="02020603050405020304" pitchFamily="18" charset="0"/>
                <a:ea typeface="Times New Roman" panose="02020603050405020304" pitchFamily="18" charset="0"/>
              </a:rPr>
              <a:t>centroidui</a:t>
            </a:r>
            <a:r>
              <a:rPr lang="lt-LT" sz="1800">
                <a:solidFill>
                  <a:srgbClr val="000000"/>
                </a:solidFill>
                <a:effectLst/>
                <a:latin typeface="Times New Roman" panose="02020603050405020304" pitchFamily="18" charset="0"/>
                <a:ea typeface="Times New Roman" panose="02020603050405020304" pitchFamily="18" charset="0"/>
              </a:rPr>
              <a:t>. Ši procedūra kartojama iki tol, kol tenkinamas sustojimo kriterijus. </a:t>
            </a:r>
            <a:r>
              <a:rPr lang="lt-LT" sz="1800" err="1">
                <a:solidFill>
                  <a:srgbClr val="000000"/>
                </a:solidFill>
                <a:effectLst/>
                <a:latin typeface="Times New Roman" panose="02020603050405020304" pitchFamily="18" charset="0"/>
                <a:ea typeface="Times New Roman" panose="02020603050405020304" pitchFamily="18" charset="0"/>
              </a:rPr>
              <a:t>Centroidų</a:t>
            </a:r>
            <a:r>
              <a:rPr lang="lt-LT" sz="1800">
                <a:solidFill>
                  <a:srgbClr val="000000"/>
                </a:solidFill>
                <a:effectLst/>
                <a:latin typeface="Times New Roman" panose="02020603050405020304" pitchFamily="18" charset="0"/>
                <a:ea typeface="Times New Roman" panose="02020603050405020304" pitchFamily="18" charset="0"/>
              </a:rPr>
              <a:t> (vadinasi ir klasterių) kiekis turi būti pasirenkamas iš anksto. </a:t>
            </a:r>
            <a:r>
              <a:rPr lang="lt-LT" sz="1800" err="1">
                <a:solidFill>
                  <a:srgbClr val="000000"/>
                </a:solidFill>
                <a:effectLst/>
                <a:latin typeface="Times New Roman" panose="02020603050405020304" pitchFamily="18" charset="0"/>
                <a:ea typeface="Times New Roman" panose="02020603050405020304" pitchFamily="18" charset="0"/>
              </a:rPr>
              <a:t>Centroidai</a:t>
            </a:r>
            <a:r>
              <a:rPr lang="lt-LT" sz="1800">
                <a:solidFill>
                  <a:srgbClr val="000000"/>
                </a:solidFill>
                <a:effectLst/>
                <a:latin typeface="Times New Roman" panose="02020603050405020304" pitchFamily="18" charset="0"/>
                <a:ea typeface="Times New Roman" panose="02020603050405020304" pitchFamily="18" charset="0"/>
              </a:rPr>
              <a:t> įprastai inicializuojami atsitiktinai. Šis klasterizavimo metodas lengvai interpretuojamas, gali būti taikomas dideliems duomenų kiekiams.</a:t>
            </a:r>
          </a:p>
          <a:p>
            <a:pPr algn="just"/>
            <a:endParaRPr lang="lt-LT">
              <a:solidFill>
                <a:schemeClr val="accent2">
                  <a:lumMod val="10000"/>
                </a:schemeClr>
              </a:solidFill>
              <a:latin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7" name="Picture 6" descr="Diagram&#10;&#10;Description automatically generated">
            <a:extLst>
              <a:ext uri="{FF2B5EF4-FFF2-40B4-BE49-F238E27FC236}">
                <a16:creationId xmlns:a16="http://schemas.microsoft.com/office/drawing/2014/main" id="{F673B617-103F-101B-7078-3FA10B511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258" y="1971431"/>
            <a:ext cx="7010416" cy="3835888"/>
          </a:xfrm>
          <a:prstGeom prst="rect">
            <a:avLst/>
          </a:prstGeom>
        </p:spPr>
      </p:pic>
    </p:spTree>
    <p:extLst>
      <p:ext uri="{BB962C8B-B14F-4D97-AF65-F5344CB8AC3E}">
        <p14:creationId xmlns:p14="http://schemas.microsoft.com/office/powerpoint/2010/main" val="1254673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D6D063C-D1B9-89EE-1B1A-824D47BF667F}"/>
              </a:ext>
            </a:extLst>
          </p:cNvPr>
          <p:cNvSpPr>
            <a:spLocks noGrp="1"/>
          </p:cNvSpPr>
          <p:nvPr>
            <p:ph type="title"/>
          </p:nvPr>
        </p:nvSpPr>
        <p:spPr>
          <a:xfrm>
            <a:off x="376084" y="331435"/>
            <a:ext cx="9053945" cy="1126868"/>
          </a:xfrm>
        </p:spPr>
        <p:txBody>
          <a:bodyPr>
            <a:normAutofit/>
          </a:bodyPr>
          <a:lstStyle/>
          <a:p>
            <a:r>
              <a:rPr lang="en-US" sz="3600" err="1">
                <a:latin typeface="Times New Roman"/>
                <a:cs typeface="Arial"/>
              </a:rPr>
              <a:t>Hierarchinis</a:t>
            </a:r>
            <a:r>
              <a:rPr lang="en-US" sz="3600">
                <a:latin typeface="Times New Roman"/>
                <a:cs typeface="Arial"/>
              </a:rPr>
              <a:t> </a:t>
            </a:r>
            <a:r>
              <a:rPr lang="en-US" sz="3600" err="1">
                <a:latin typeface="Times New Roman"/>
                <a:cs typeface="Arial"/>
              </a:rPr>
              <a:t>algoritmas</a:t>
            </a:r>
            <a:r>
              <a:rPr lang="lt-LT" sz="3600">
                <a:latin typeface="Times New Roman"/>
                <a:cs typeface="Arial"/>
              </a:rPr>
              <a:t>: sumažinus dimensiją</a:t>
            </a:r>
            <a:endParaRPr lang="lt-LT" sz="3600"/>
          </a:p>
        </p:txBody>
      </p:sp>
      <p:sp>
        <p:nvSpPr>
          <p:cNvPr id="3" name="Teksto vietos rezervavimo ženklas 2">
            <a:extLst>
              <a:ext uri="{FF2B5EF4-FFF2-40B4-BE49-F238E27FC236}">
                <a16:creationId xmlns:a16="http://schemas.microsoft.com/office/drawing/2014/main" id="{24A582F1-CA78-DC89-0A07-C243884DB7DB}"/>
              </a:ext>
            </a:extLst>
          </p:cNvPr>
          <p:cNvSpPr>
            <a:spLocks noGrp="1"/>
          </p:cNvSpPr>
          <p:nvPr>
            <p:ph type="body" sz="quarter" idx="12"/>
          </p:nvPr>
        </p:nvSpPr>
        <p:spPr>
          <a:xfrm>
            <a:off x="376083" y="1458303"/>
            <a:ext cx="9053945" cy="3597450"/>
          </a:xfrm>
        </p:spPr>
        <p:txBody>
          <a:bodyPr>
            <a:normAutofit/>
          </a:bodyPr>
          <a:lstStyle/>
          <a:p>
            <a:r>
              <a:rPr lang="lt-LT" kern="0">
                <a:solidFill>
                  <a:srgbClr val="0C0006"/>
                </a:solidFill>
                <a:latin typeface="Times New Roman" panose="02020603050405020304" pitchFamily="18" charset="0"/>
                <a:ea typeface="Yu Gothic Light" panose="020B0300000000000000" pitchFamily="34" charset="-128"/>
              </a:rPr>
              <a:t>S</a:t>
            </a:r>
            <a:r>
              <a:rPr lang="lt-LT" kern="0">
                <a:solidFill>
                  <a:srgbClr val="0C0006"/>
                </a:solidFill>
                <a:effectLst/>
                <a:latin typeface="Times New Roman" panose="02020603050405020304" pitchFamily="18" charset="0"/>
                <a:ea typeface="Yu Gothic Light" panose="020B0300000000000000" pitchFamily="34" charset="-128"/>
              </a:rPr>
              <a:t>umažintos dimensijos duomenis vienodai gerai </a:t>
            </a:r>
            <a:r>
              <a:rPr lang="lt-LT" kern="0" err="1">
                <a:solidFill>
                  <a:srgbClr val="0C0006"/>
                </a:solidFill>
                <a:effectLst/>
                <a:latin typeface="Times New Roman" panose="02020603050405020304" pitchFamily="18" charset="0"/>
                <a:ea typeface="Yu Gothic Light" panose="020B0300000000000000" pitchFamily="34" charset="-128"/>
              </a:rPr>
              <a:t>klasterizuoja</a:t>
            </a:r>
            <a:r>
              <a:rPr lang="lt-LT" kern="0">
                <a:solidFill>
                  <a:srgbClr val="0C0006"/>
                </a:solidFill>
                <a:effectLst/>
                <a:latin typeface="Times New Roman" panose="02020603050405020304" pitchFamily="18" charset="0"/>
                <a:ea typeface="Yu Gothic Light" panose="020B0300000000000000" pitchFamily="34" charset="-128"/>
              </a:rPr>
              <a:t> su </a:t>
            </a:r>
            <a:r>
              <a:rPr lang="lt-LT" kern="0" err="1">
                <a:solidFill>
                  <a:srgbClr val="0C0006"/>
                </a:solidFill>
                <a:effectLst/>
                <a:latin typeface="Times New Roman" panose="02020603050405020304" pitchFamily="18" charset="0"/>
                <a:ea typeface="Yu Gothic Light" panose="020B0300000000000000" pitchFamily="34" charset="-128"/>
              </a:rPr>
              <a:t>Euklidine</a:t>
            </a:r>
            <a:r>
              <a:rPr lang="lt-LT" kern="0">
                <a:solidFill>
                  <a:srgbClr val="0C0006"/>
                </a:solidFill>
                <a:effectLst/>
                <a:latin typeface="Times New Roman" panose="02020603050405020304" pitchFamily="18" charset="0"/>
                <a:ea typeface="Yu Gothic Light" panose="020B0300000000000000" pitchFamily="34" charset="-128"/>
              </a:rPr>
              <a:t> ir maksimumo metrika </a:t>
            </a:r>
            <a:r>
              <a:rPr lang="lt-LT" kern="0" err="1">
                <a:solidFill>
                  <a:srgbClr val="0C0006"/>
                </a:solidFill>
                <a:effectLst/>
                <a:latin typeface="Times New Roman" panose="02020603050405020304" pitchFamily="18" charset="0"/>
                <a:ea typeface="Yu Gothic Light" panose="020B0300000000000000" pitchFamily="34" charset="-128"/>
              </a:rPr>
              <a:t>Ward</a:t>
            </a:r>
            <a:r>
              <a:rPr lang="lt-LT" kern="0">
                <a:solidFill>
                  <a:srgbClr val="0C0006"/>
                </a:solidFill>
                <a:effectLst/>
                <a:latin typeface="Times New Roman" panose="02020603050405020304" pitchFamily="18" charset="0"/>
                <a:ea typeface="Yu Gothic Light" panose="020B0300000000000000" pitchFamily="34" charset="-128"/>
              </a:rPr>
              <a:t> algoritmas. Maksimumo metrikos su </a:t>
            </a:r>
            <a:r>
              <a:rPr lang="lt-LT" kern="0" err="1">
                <a:solidFill>
                  <a:srgbClr val="0C0006"/>
                </a:solidFill>
                <a:effectLst/>
                <a:latin typeface="Times New Roman" panose="02020603050405020304" pitchFamily="18" charset="0"/>
                <a:ea typeface="Yu Gothic Light" panose="020B0300000000000000" pitchFamily="34" charset="-128"/>
              </a:rPr>
              <a:t>Ward</a:t>
            </a:r>
            <a:r>
              <a:rPr lang="lt-LT" kern="0">
                <a:solidFill>
                  <a:srgbClr val="0C0006"/>
                </a:solidFill>
                <a:effectLst/>
                <a:latin typeface="Times New Roman" panose="02020603050405020304" pitchFamily="18" charset="0"/>
                <a:ea typeface="Yu Gothic Light" panose="020B0300000000000000" pitchFamily="34" charset="-128"/>
              </a:rPr>
              <a:t> algoritmu gautos klasterių grupių aprašomoji statistika:</a:t>
            </a:r>
            <a:endParaRPr lang="lt-LT" sz="2400">
              <a:solidFill>
                <a:srgbClr val="0C0006"/>
              </a:solidFill>
            </a:endParaRPr>
          </a:p>
        </p:txBody>
      </p:sp>
      <p:graphicFrame>
        <p:nvGraphicFramePr>
          <p:cNvPr id="4" name="Lentelė 3">
            <a:extLst>
              <a:ext uri="{FF2B5EF4-FFF2-40B4-BE49-F238E27FC236}">
                <a16:creationId xmlns:a16="http://schemas.microsoft.com/office/drawing/2014/main" id="{5ED68AB7-0A9C-58A0-E89B-C2DBD4D39649}"/>
              </a:ext>
            </a:extLst>
          </p:cNvPr>
          <p:cNvGraphicFramePr>
            <a:graphicFrameLocks noGrp="1"/>
          </p:cNvGraphicFramePr>
          <p:nvPr>
            <p:extLst>
              <p:ext uri="{D42A27DB-BD31-4B8C-83A1-F6EECF244321}">
                <p14:modId xmlns:p14="http://schemas.microsoft.com/office/powerpoint/2010/main" val="400829914"/>
              </p:ext>
            </p:extLst>
          </p:nvPr>
        </p:nvGraphicFramePr>
        <p:xfrm>
          <a:off x="306473" y="3730090"/>
          <a:ext cx="8898195" cy="2297494"/>
        </p:xfrm>
        <a:graphic>
          <a:graphicData uri="http://schemas.openxmlformats.org/drawingml/2006/table">
            <a:tbl>
              <a:tblPr firstRow="1" firstCol="1" bandRow="1">
                <a:tableStyleId>{073A0DAA-6AF3-43AB-8588-CEC1D06C72B9}</a:tableStyleId>
              </a:tblPr>
              <a:tblGrid>
                <a:gridCol w="2672125">
                  <a:extLst>
                    <a:ext uri="{9D8B030D-6E8A-4147-A177-3AD203B41FA5}">
                      <a16:colId xmlns:a16="http://schemas.microsoft.com/office/drawing/2014/main" val="531907218"/>
                    </a:ext>
                  </a:extLst>
                </a:gridCol>
                <a:gridCol w="1005618">
                  <a:extLst>
                    <a:ext uri="{9D8B030D-6E8A-4147-A177-3AD203B41FA5}">
                      <a16:colId xmlns:a16="http://schemas.microsoft.com/office/drawing/2014/main" val="1149478435"/>
                    </a:ext>
                  </a:extLst>
                </a:gridCol>
                <a:gridCol w="1077992">
                  <a:extLst>
                    <a:ext uri="{9D8B030D-6E8A-4147-A177-3AD203B41FA5}">
                      <a16:colId xmlns:a16="http://schemas.microsoft.com/office/drawing/2014/main" val="2114188869"/>
                    </a:ext>
                  </a:extLst>
                </a:gridCol>
                <a:gridCol w="1077992">
                  <a:extLst>
                    <a:ext uri="{9D8B030D-6E8A-4147-A177-3AD203B41FA5}">
                      <a16:colId xmlns:a16="http://schemas.microsoft.com/office/drawing/2014/main" val="1952198249"/>
                    </a:ext>
                  </a:extLst>
                </a:gridCol>
                <a:gridCol w="920864">
                  <a:extLst>
                    <a:ext uri="{9D8B030D-6E8A-4147-A177-3AD203B41FA5}">
                      <a16:colId xmlns:a16="http://schemas.microsoft.com/office/drawing/2014/main" val="1442381191"/>
                    </a:ext>
                  </a:extLst>
                </a:gridCol>
                <a:gridCol w="1309399">
                  <a:extLst>
                    <a:ext uri="{9D8B030D-6E8A-4147-A177-3AD203B41FA5}">
                      <a16:colId xmlns:a16="http://schemas.microsoft.com/office/drawing/2014/main" val="1532549072"/>
                    </a:ext>
                  </a:extLst>
                </a:gridCol>
                <a:gridCol w="834205">
                  <a:extLst>
                    <a:ext uri="{9D8B030D-6E8A-4147-A177-3AD203B41FA5}">
                      <a16:colId xmlns:a16="http://schemas.microsoft.com/office/drawing/2014/main" val="431515143"/>
                    </a:ext>
                  </a:extLst>
                </a:gridCol>
              </a:tblGrid>
              <a:tr h="284801">
                <a:tc gridSpan="7">
                  <a:txBody>
                    <a:bodyPr/>
                    <a:lstStyle/>
                    <a:p>
                      <a:pPr marL="6350" marR="33655" indent="-6350" algn="ctr">
                        <a:lnSpc>
                          <a:spcPct val="107000"/>
                        </a:lnSpc>
                        <a:spcAft>
                          <a:spcPts val="800"/>
                        </a:spcAft>
                      </a:pPr>
                      <a:r>
                        <a:rPr lang="lt-LT" sz="1600" kern="100">
                          <a:effectLst/>
                        </a:rPr>
                        <a:t>Klasteris nr. 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2349618274"/>
                  </a:ext>
                </a:extLst>
              </a:tr>
              <a:tr h="588688">
                <a:tc>
                  <a:txBody>
                    <a:bodyPr/>
                    <a:lstStyle/>
                    <a:p>
                      <a:endParaRPr lang="lt-LT" sz="1600" kern="100">
                        <a:effectLst/>
                        <a:latin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Vidurkis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600" kern="100">
                          <a:effectLst/>
                        </a:rPr>
                        <a:t>Mediana</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600" kern="100">
                          <a:effectLst/>
                        </a:rPr>
                        <a:t>Min</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600" kern="100">
                          <a:effectLst/>
                        </a:rPr>
                        <a:t>Max</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600" kern="100">
                          <a:effectLst/>
                        </a:rPr>
                        <a:t>1Q</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6350" marR="33655" indent="-6350" algn="ctr">
                        <a:lnSpc>
                          <a:spcPct val="107000"/>
                        </a:lnSpc>
                        <a:spcAft>
                          <a:spcPts val="800"/>
                        </a:spcAft>
                      </a:pPr>
                      <a:r>
                        <a:rPr lang="lt-LT" sz="1600" kern="100">
                          <a:effectLst/>
                        </a:rPr>
                        <a:t>3Q</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12952586"/>
                  </a:ext>
                </a:extLst>
              </a:tr>
              <a:tr h="284801">
                <a:tc>
                  <a:txBody>
                    <a:bodyPr/>
                    <a:lstStyle/>
                    <a:p>
                      <a:pPr marL="6350" marR="33655" indent="-6350" algn="l">
                        <a:lnSpc>
                          <a:spcPct val="107000"/>
                        </a:lnSpc>
                        <a:spcAft>
                          <a:spcPts val="800"/>
                        </a:spcAft>
                      </a:pPr>
                      <a:r>
                        <a:rPr lang="lt-LT" sz="1600" kern="100">
                          <a:effectLst/>
                        </a:rPr>
                        <a:t>V1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-0,69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-0,64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-2,07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0,67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-1,33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ctr">
                        <a:lnSpc>
                          <a:spcPct val="107000"/>
                        </a:lnSpc>
                        <a:spcAft>
                          <a:spcPts val="800"/>
                        </a:spcAft>
                      </a:pPr>
                      <a:r>
                        <a:rPr lang="lt-LT" sz="1600" kern="100">
                          <a:effectLst/>
                        </a:rPr>
                        <a:t>-0,12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951457006"/>
                  </a:ext>
                </a:extLst>
              </a:tr>
              <a:tr h="284801">
                <a:tc>
                  <a:txBody>
                    <a:bodyPr/>
                    <a:lstStyle/>
                    <a:p>
                      <a:pPr marL="6350" marR="33655" indent="-6350" algn="l">
                        <a:lnSpc>
                          <a:spcPct val="107000"/>
                        </a:lnSpc>
                        <a:spcAft>
                          <a:spcPts val="800"/>
                        </a:spcAft>
                      </a:pPr>
                      <a:r>
                        <a:rPr lang="lt-LT" sz="1600" kern="100">
                          <a:effectLst/>
                        </a:rPr>
                        <a:t>V2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0,57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b="1" kern="100">
                          <a:effectLst/>
                        </a:rPr>
                        <a:t>0,56</a:t>
                      </a:r>
                      <a:endParaRPr lang="lt-LT" sz="16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-1,18</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2,16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-0,01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ctr">
                        <a:lnSpc>
                          <a:spcPct val="107000"/>
                        </a:lnSpc>
                        <a:spcAft>
                          <a:spcPts val="800"/>
                        </a:spcAft>
                      </a:pPr>
                      <a:r>
                        <a:rPr lang="lt-LT" sz="1600" kern="100">
                          <a:effectLst/>
                        </a:rPr>
                        <a:t>1,12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68173393"/>
                  </a:ext>
                </a:extLst>
              </a:tr>
              <a:tr h="284801">
                <a:tc gridSpan="7">
                  <a:txBody>
                    <a:bodyPr/>
                    <a:lstStyle/>
                    <a:p>
                      <a:pPr marL="6350" marR="33655" indent="-6350" algn="ctr">
                        <a:lnSpc>
                          <a:spcPct val="107000"/>
                        </a:lnSpc>
                        <a:spcAft>
                          <a:spcPts val="800"/>
                        </a:spcAft>
                      </a:pPr>
                      <a:r>
                        <a:rPr lang="lt-LT" sz="1600" kern="100">
                          <a:effectLst/>
                        </a:rPr>
                        <a:t>Klasteris nr. 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1120380530"/>
                  </a:ext>
                </a:extLst>
              </a:tr>
              <a:tr h="284801">
                <a:tc>
                  <a:txBody>
                    <a:bodyPr/>
                    <a:lstStyle/>
                    <a:p>
                      <a:pPr marL="6350" marR="33655" indent="-6350" algn="l">
                        <a:lnSpc>
                          <a:spcPct val="107000"/>
                        </a:lnSpc>
                        <a:spcAft>
                          <a:spcPts val="800"/>
                        </a:spcAft>
                      </a:pPr>
                      <a:r>
                        <a:rPr lang="lt-LT" sz="1600" kern="100">
                          <a:effectLst/>
                        </a:rPr>
                        <a:t>V1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0,85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b="1" kern="100">
                          <a:effectLst/>
                        </a:rPr>
                        <a:t>0,87</a:t>
                      </a:r>
                      <a:endParaRPr lang="lt-LT" sz="16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-0,30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1,86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0,49</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ctr">
                        <a:lnSpc>
                          <a:spcPct val="107000"/>
                        </a:lnSpc>
                        <a:spcAft>
                          <a:spcPts val="800"/>
                        </a:spcAft>
                      </a:pPr>
                      <a:r>
                        <a:rPr lang="lt-LT" sz="1600" kern="100">
                          <a:effectLst/>
                        </a:rPr>
                        <a:t>1,27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728620376"/>
                  </a:ext>
                </a:extLst>
              </a:tr>
              <a:tr h="284801">
                <a:tc>
                  <a:txBody>
                    <a:bodyPr/>
                    <a:lstStyle/>
                    <a:p>
                      <a:pPr marL="6350" marR="33655" indent="-6350" algn="l">
                        <a:lnSpc>
                          <a:spcPct val="107000"/>
                        </a:lnSpc>
                        <a:spcAft>
                          <a:spcPts val="800"/>
                        </a:spcAft>
                      </a:pPr>
                      <a:r>
                        <a:rPr lang="lt-LT" sz="1600" kern="100">
                          <a:effectLst/>
                        </a:rPr>
                        <a:t>V2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-0,70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-0,78</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-2,26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1,01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07000"/>
                        </a:lnSpc>
                        <a:spcAft>
                          <a:spcPts val="800"/>
                        </a:spcAft>
                      </a:pPr>
                      <a:r>
                        <a:rPr lang="lt-LT" sz="1600" kern="100">
                          <a:effectLst/>
                        </a:rPr>
                        <a:t>-1,32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ctr">
                        <a:lnSpc>
                          <a:spcPct val="107000"/>
                        </a:lnSpc>
                        <a:spcAft>
                          <a:spcPts val="800"/>
                        </a:spcAft>
                      </a:pPr>
                      <a:r>
                        <a:rPr lang="lt-LT" sz="1600" kern="100">
                          <a:effectLst/>
                        </a:rPr>
                        <a:t>-0,05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714907504"/>
                  </a:ext>
                </a:extLst>
              </a:tr>
            </a:tbl>
          </a:graphicData>
        </a:graphic>
      </p:graphicFrame>
      <p:graphicFrame>
        <p:nvGraphicFramePr>
          <p:cNvPr id="5" name="Lentelė 4">
            <a:extLst>
              <a:ext uri="{FF2B5EF4-FFF2-40B4-BE49-F238E27FC236}">
                <a16:creationId xmlns:a16="http://schemas.microsoft.com/office/drawing/2014/main" id="{46240DBD-A5FF-5930-08B3-7B5566DE4C7F}"/>
              </a:ext>
            </a:extLst>
          </p:cNvPr>
          <p:cNvGraphicFramePr>
            <a:graphicFrameLocks noGrp="1"/>
          </p:cNvGraphicFramePr>
          <p:nvPr>
            <p:extLst>
              <p:ext uri="{D42A27DB-BD31-4B8C-83A1-F6EECF244321}">
                <p14:modId xmlns:p14="http://schemas.microsoft.com/office/powerpoint/2010/main" val="3870243199"/>
              </p:ext>
            </p:extLst>
          </p:nvPr>
        </p:nvGraphicFramePr>
        <p:xfrm>
          <a:off x="8777913" y="1635865"/>
          <a:ext cx="3038004" cy="1653789"/>
        </p:xfrm>
        <a:graphic>
          <a:graphicData uri="http://schemas.openxmlformats.org/drawingml/2006/table">
            <a:tbl>
              <a:tblPr firstRow="1" firstCol="1" bandRow="1">
                <a:tableStyleId>{073A0DAA-6AF3-43AB-8588-CEC1D06C72B9}</a:tableStyleId>
              </a:tblPr>
              <a:tblGrid>
                <a:gridCol w="1180562">
                  <a:extLst>
                    <a:ext uri="{9D8B030D-6E8A-4147-A177-3AD203B41FA5}">
                      <a16:colId xmlns:a16="http://schemas.microsoft.com/office/drawing/2014/main" val="2630762253"/>
                    </a:ext>
                  </a:extLst>
                </a:gridCol>
                <a:gridCol w="928721">
                  <a:extLst>
                    <a:ext uri="{9D8B030D-6E8A-4147-A177-3AD203B41FA5}">
                      <a16:colId xmlns:a16="http://schemas.microsoft.com/office/drawing/2014/main" val="2586883629"/>
                    </a:ext>
                  </a:extLst>
                </a:gridCol>
                <a:gridCol w="928721">
                  <a:extLst>
                    <a:ext uri="{9D8B030D-6E8A-4147-A177-3AD203B41FA5}">
                      <a16:colId xmlns:a16="http://schemas.microsoft.com/office/drawing/2014/main" val="1242927862"/>
                    </a:ext>
                  </a:extLst>
                </a:gridCol>
              </a:tblGrid>
              <a:tr h="902646">
                <a:tc rowSpan="2">
                  <a:txBody>
                    <a:bodyPr/>
                    <a:lstStyle/>
                    <a:p>
                      <a:pPr marL="6350" marR="33655" indent="-6350" algn="ctr">
                        <a:lnSpc>
                          <a:spcPct val="111000"/>
                        </a:lnSpc>
                        <a:spcAft>
                          <a:spcPts val="65"/>
                        </a:spcAft>
                      </a:pPr>
                      <a:r>
                        <a:rPr lang="lt-LT" sz="1600" kern="100">
                          <a:effectLst/>
                        </a:rPr>
                        <a:t>Klasterio </a:t>
                      </a:r>
                      <a:r>
                        <a:rPr lang="lt-LT" sz="1600" kern="100" err="1">
                          <a:effectLst/>
                        </a:rPr>
                        <a:t>nr.</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6350" marR="33655" indent="-6350" algn="ctr">
                        <a:lnSpc>
                          <a:spcPct val="111000"/>
                        </a:lnSpc>
                        <a:spcAft>
                          <a:spcPts val="65"/>
                        </a:spcAft>
                      </a:pPr>
                      <a:r>
                        <a:rPr lang="lt-LT" sz="1600" kern="100">
                          <a:effectLst/>
                        </a:rPr>
                        <a:t>Ward klasių klasterizavimas</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extLst>
                  <a:ext uri="{0D108BD9-81ED-4DB2-BD59-A6C34878D82A}">
                    <a16:rowId xmlns:a16="http://schemas.microsoft.com/office/drawing/2014/main" val="3402573422"/>
                  </a:ext>
                </a:extLst>
              </a:tr>
              <a:tr h="212714">
                <a:tc vMerge="1">
                  <a:txBody>
                    <a:bodyPr/>
                    <a:lstStyle/>
                    <a:p>
                      <a:endParaRPr lang="lt-LT"/>
                    </a:p>
                  </a:txBody>
                  <a:tcPr/>
                </a:tc>
                <a:tc>
                  <a:txBody>
                    <a:bodyPr/>
                    <a:lstStyle/>
                    <a:p>
                      <a:pPr marL="6350" marR="33655" indent="-6350" algn="ctr">
                        <a:lnSpc>
                          <a:spcPct val="111000"/>
                        </a:lnSpc>
                        <a:spcAft>
                          <a:spcPts val="65"/>
                        </a:spcAft>
                      </a:pPr>
                      <a:r>
                        <a:rPr lang="lt-LT" sz="1600" kern="100">
                          <a:effectLst/>
                        </a:rPr>
                        <a:t>0</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2950404"/>
                  </a:ext>
                </a:extLst>
              </a:tr>
              <a:tr h="212714">
                <a:tc>
                  <a:txBody>
                    <a:bodyPr/>
                    <a:lstStyle/>
                    <a:p>
                      <a:pPr marL="6350" marR="33655" indent="-6350" algn="ctr">
                        <a:lnSpc>
                          <a:spcPct val="111000"/>
                        </a:lnSpc>
                        <a:spcAft>
                          <a:spcPts val="65"/>
                        </a:spcAft>
                      </a:pPr>
                      <a:r>
                        <a:rPr lang="lt-LT" sz="1600" kern="100">
                          <a:effectLst/>
                        </a:rPr>
                        <a:t>1</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215</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187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1241718"/>
                  </a:ext>
                </a:extLst>
              </a:tr>
              <a:tr h="212714">
                <a:tc>
                  <a:txBody>
                    <a:bodyPr/>
                    <a:lstStyle/>
                    <a:p>
                      <a:pPr marL="6350" marR="33655" indent="-6350" algn="ctr">
                        <a:lnSpc>
                          <a:spcPct val="111000"/>
                        </a:lnSpc>
                        <a:spcAft>
                          <a:spcPts val="65"/>
                        </a:spcAft>
                      </a:pPr>
                      <a:r>
                        <a:rPr lang="lt-LT" sz="1600" kern="100">
                          <a:effectLst/>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263</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ctr">
                        <a:lnSpc>
                          <a:spcPct val="111000"/>
                        </a:lnSpc>
                        <a:spcAft>
                          <a:spcPts val="65"/>
                        </a:spcAft>
                      </a:pPr>
                      <a:r>
                        <a:rPr lang="lt-LT" sz="1600" kern="100">
                          <a:effectLst/>
                        </a:rPr>
                        <a:t>64</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84908405"/>
                  </a:ext>
                </a:extLst>
              </a:tr>
            </a:tbl>
          </a:graphicData>
        </a:graphic>
      </p:graphicFrame>
    </p:spTree>
    <p:extLst>
      <p:ext uri="{BB962C8B-B14F-4D97-AF65-F5344CB8AC3E}">
        <p14:creationId xmlns:p14="http://schemas.microsoft.com/office/powerpoint/2010/main" val="3474686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593125"/>
            <a:ext cx="9053945" cy="1126868"/>
          </a:xfrm>
        </p:spPr>
        <p:txBody>
          <a:bodyPr>
            <a:normAutofit/>
          </a:bodyPr>
          <a:lstStyle/>
          <a:p>
            <a:r>
              <a:rPr lang="lt-LT" sz="3600">
                <a:latin typeface="Times New Roman"/>
                <a:cs typeface="Arial"/>
              </a:rPr>
              <a:t>DBSCAN algoritmas</a:t>
            </a:r>
            <a:endParaRPr lang="en-US" sz="3600" err="1">
              <a:latin typeface="Times New Roman"/>
            </a:endParaRPr>
          </a:p>
        </p:txBody>
      </p:sp>
      <p:sp>
        <p:nvSpPr>
          <p:cNvPr id="7" name="Teksto vietos rezervavimo ženklas 6">
            <a:extLst>
              <a:ext uri="{FF2B5EF4-FFF2-40B4-BE49-F238E27FC236}">
                <a16:creationId xmlns:a16="http://schemas.microsoft.com/office/drawing/2014/main" id="{091FBCA1-3A65-1D1F-C0B9-5256C2520387}"/>
              </a:ext>
            </a:extLst>
          </p:cNvPr>
          <p:cNvSpPr>
            <a:spLocks noGrp="1"/>
          </p:cNvSpPr>
          <p:nvPr>
            <p:ph type="body" sz="quarter" idx="12"/>
          </p:nvPr>
        </p:nvSpPr>
        <p:spPr>
          <a:xfrm>
            <a:off x="5624947" y="1975757"/>
            <a:ext cx="5994086" cy="4134098"/>
          </a:xfrm>
        </p:spPr>
        <p:txBody>
          <a:bodyPr/>
          <a:lstStyle/>
          <a:p>
            <a:r>
              <a:rPr lang="lt-LT" sz="220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Pavyzdyje apskritimų spindulys yra </a:t>
            </a:r>
            <a:r>
              <a:rPr lang="lt-LT" sz="2200" i="1"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eps</a:t>
            </a:r>
            <a:r>
              <a:rPr lang="lt-LT" sz="220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vertė, o </a:t>
            </a:r>
            <a:r>
              <a:rPr lang="lt-LT" sz="220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minPoints</a:t>
            </a:r>
            <a:r>
              <a:rPr lang="lt-LT" sz="220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2</a:t>
            </a:r>
            <a:r>
              <a:rPr lang="lt-LT" sz="220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lt-LT" sz="2200">
                <a:solidFill>
                  <a:srgbClr val="0C0006"/>
                </a:solidFill>
                <a:latin typeface="Times New Roman" panose="02020603050405020304" pitchFamily="18" charset="0"/>
                <a:cs typeface="Times New Roman" panose="02020603050405020304" pitchFamily="18" charset="0"/>
              </a:rPr>
              <a:t>Raudona spalva </a:t>
            </a:r>
            <a:r>
              <a:rPr lang="lt-LT" sz="220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žymi pagrindinius taškus, t. y. taškai, kurių apskritime yra mažiausiai 2 taškai</a:t>
            </a:r>
            <a:r>
              <a:rPr lang="en-US" sz="220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200">
                <a:solidFill>
                  <a:srgbClr val="0C0006"/>
                </a:solidFill>
                <a:latin typeface="Times New Roman" panose="02020603050405020304" pitchFamily="18" charset="0"/>
                <a:ea typeface="Times New Roman" panose="02020603050405020304" pitchFamily="18" charset="0"/>
                <a:cs typeface="Times New Roman" panose="02020603050405020304" pitchFamily="18" charset="0"/>
              </a:rPr>
              <a:t>g</a:t>
            </a:r>
            <a:r>
              <a:rPr lang="lt-LT" sz="220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eltona</a:t>
            </a:r>
            <a:r>
              <a:rPr lang="lt-LT" sz="220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kraštinius taškus, kurie turi taškų apskritime, bet nepakankamai, t. y. mažiau nei 2</a:t>
            </a:r>
            <a:r>
              <a:rPr lang="en-US" sz="220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lt-LT" sz="220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200">
                <a:solidFill>
                  <a:srgbClr val="0C0006"/>
                </a:solidFill>
                <a:latin typeface="Times New Roman" panose="02020603050405020304" pitchFamily="18" charset="0"/>
                <a:ea typeface="Times New Roman" panose="02020603050405020304" pitchFamily="18" charset="0"/>
                <a:cs typeface="Times New Roman" panose="02020603050405020304" pitchFamily="18" charset="0"/>
              </a:rPr>
              <a:t>v</a:t>
            </a:r>
            <a:r>
              <a:rPr lang="lt-LT" sz="2200" err="1">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ioletinė</a:t>
            </a:r>
            <a:r>
              <a:rPr lang="lt-LT" sz="2200">
                <a:solidFill>
                  <a:srgbClr val="0C0006"/>
                </a:solidFill>
                <a:effectLst/>
                <a:latin typeface="Times New Roman" panose="02020603050405020304" pitchFamily="18" charset="0"/>
                <a:ea typeface="Times New Roman" panose="02020603050405020304" pitchFamily="18" charset="0"/>
                <a:cs typeface="Times New Roman" panose="02020603050405020304" pitchFamily="18" charset="0"/>
              </a:rPr>
              <a:t> žymi taškus atsiskyrėlius, kurių apskritime nėra nei vieno taško. </a:t>
            </a:r>
          </a:p>
          <a:p>
            <a:endParaRPr lang="lt-LT"/>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8" name="Paveikslėlis 7" descr="dbscan clusters">
            <a:extLst>
              <a:ext uri="{FF2B5EF4-FFF2-40B4-BE49-F238E27FC236}">
                <a16:creationId xmlns:a16="http://schemas.microsoft.com/office/drawing/2014/main" id="{80C5F513-DD92-FE2A-D5E3-9F85AEFF36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9105" y="2357005"/>
            <a:ext cx="4571654" cy="3752850"/>
          </a:xfrm>
          <a:prstGeom prst="rect">
            <a:avLst/>
          </a:prstGeom>
          <a:noFill/>
          <a:ln>
            <a:noFill/>
          </a:ln>
        </p:spPr>
      </p:pic>
      <p:sp>
        <p:nvSpPr>
          <p:cNvPr id="9" name="TextBox 8">
            <a:extLst>
              <a:ext uri="{FF2B5EF4-FFF2-40B4-BE49-F238E27FC236}">
                <a16:creationId xmlns:a16="http://schemas.microsoft.com/office/drawing/2014/main" id="{D8A8A131-7FE6-E8D1-F964-B6A60DCCF315}"/>
              </a:ext>
            </a:extLst>
          </p:cNvPr>
          <p:cNvSpPr txBox="1"/>
          <p:nvPr/>
        </p:nvSpPr>
        <p:spPr>
          <a:xfrm>
            <a:off x="363794" y="1327355"/>
            <a:ext cx="4660489" cy="830997"/>
          </a:xfrm>
          <a:prstGeom prst="rect">
            <a:avLst/>
          </a:prstGeom>
          <a:noFill/>
        </p:spPr>
        <p:txBody>
          <a:bodyPr wrap="square" rtlCol="0">
            <a:spAutoFit/>
          </a:bodyPr>
          <a:lstStyle/>
          <a:p>
            <a:r>
              <a:rPr lang="lt-LT" sz="2400">
                <a:solidFill>
                  <a:srgbClr val="0C0006"/>
                </a:solidFill>
                <a:latin typeface="Times New Roman" panose="02020603050405020304" pitchFamily="18" charset="0"/>
                <a:cs typeface="Times New Roman" panose="02020603050405020304" pitchFamily="18" charset="0"/>
              </a:rPr>
              <a:t>Algoritmas turi 2 </a:t>
            </a:r>
            <a:r>
              <a:rPr lang="lt-LT" sz="2400" err="1">
                <a:solidFill>
                  <a:srgbClr val="0C0006"/>
                </a:solidFill>
                <a:latin typeface="Times New Roman" panose="02020603050405020304" pitchFamily="18" charset="0"/>
                <a:cs typeface="Times New Roman" panose="02020603050405020304" pitchFamily="18" charset="0"/>
              </a:rPr>
              <a:t>hiperparametrus</a:t>
            </a:r>
            <a:r>
              <a:rPr lang="lt-LT" sz="2400">
                <a:solidFill>
                  <a:srgbClr val="0C0006"/>
                </a:solidFill>
                <a:latin typeface="Times New Roman" panose="02020603050405020304" pitchFamily="18" charset="0"/>
                <a:cs typeface="Times New Roman" panose="02020603050405020304" pitchFamily="18" charset="0"/>
              </a:rPr>
              <a:t>: </a:t>
            </a:r>
            <a:r>
              <a:rPr lang="lt-LT" sz="2400" i="1" err="1">
                <a:solidFill>
                  <a:srgbClr val="0C0006"/>
                </a:solidFill>
                <a:latin typeface="Times New Roman" panose="02020603050405020304" pitchFamily="18" charset="0"/>
                <a:cs typeface="Times New Roman" panose="02020603050405020304" pitchFamily="18" charset="0"/>
              </a:rPr>
              <a:t>eps</a:t>
            </a:r>
            <a:r>
              <a:rPr lang="lt-LT" sz="2400">
                <a:solidFill>
                  <a:srgbClr val="0C0006"/>
                </a:solidFill>
                <a:latin typeface="Times New Roman" panose="02020603050405020304" pitchFamily="18" charset="0"/>
                <a:cs typeface="Times New Roman" panose="02020603050405020304" pitchFamily="18" charset="0"/>
              </a:rPr>
              <a:t> ir </a:t>
            </a:r>
            <a:r>
              <a:rPr lang="lt-LT" sz="2400" i="1" err="1">
                <a:solidFill>
                  <a:srgbClr val="0C0006"/>
                </a:solidFill>
                <a:latin typeface="Times New Roman" panose="02020603050405020304" pitchFamily="18" charset="0"/>
                <a:cs typeface="Times New Roman" panose="02020603050405020304" pitchFamily="18" charset="0"/>
              </a:rPr>
              <a:t>minPoints</a:t>
            </a:r>
            <a:endParaRPr lang="lt-LT" sz="2400" i="1">
              <a:solidFill>
                <a:srgbClr val="0C000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695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veikslėlis 6" descr="directly density reachable">
            <a:extLst>
              <a:ext uri="{FF2B5EF4-FFF2-40B4-BE49-F238E27FC236}">
                <a16:creationId xmlns:a16="http://schemas.microsoft.com/office/drawing/2014/main" id="{D22DC933-CBA5-0862-35DF-5D178D5F59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2052" y="3935342"/>
            <a:ext cx="2765769" cy="2654694"/>
          </a:xfrm>
          <a:prstGeom prst="rect">
            <a:avLst/>
          </a:prstGeom>
          <a:noFill/>
          <a:ln>
            <a:noFill/>
          </a:ln>
        </p:spPr>
      </p:pic>
      <p:sp>
        <p:nvSpPr>
          <p:cNvPr id="3" name="Text Placeholder 2"/>
          <p:cNvSpPr>
            <a:spLocks noGrp="1"/>
          </p:cNvSpPr>
          <p:nvPr>
            <p:ph type="body" sz="quarter" idx="13"/>
          </p:nvPr>
        </p:nvSpPr>
        <p:spPr/>
        <p:txBody>
          <a:bodyPr vert="horz" lIns="91440" tIns="45720" rIns="91440" bIns="45720" rtlCol="0" anchor="t">
            <a:normAutofit/>
          </a:bodyPr>
          <a:lstStyle/>
          <a:p>
            <a:pPr algn="just"/>
            <a:r>
              <a:rPr lang="lt-LT" b="1" i="1">
                <a:solidFill>
                  <a:srgbClr val="000000"/>
                </a:solidFill>
                <a:latin typeface="Times New Roman" panose="02020603050405020304" pitchFamily="18" charset="0"/>
                <a:ea typeface="Times New Roman" panose="02020603050405020304" pitchFamily="18" charset="0"/>
              </a:rPr>
              <a:t>T</a:t>
            </a:r>
            <a:r>
              <a:rPr lang="lt-LT" b="1" i="1">
                <a:solidFill>
                  <a:srgbClr val="000000"/>
                </a:solidFill>
                <a:effectLst/>
                <a:latin typeface="Times New Roman" panose="02020603050405020304" pitchFamily="18" charset="0"/>
                <a:ea typeface="Times New Roman" panose="02020603050405020304" pitchFamily="18" charset="0"/>
              </a:rPr>
              <a:t>iesiogiai pasiekiama pagal tankumą</a:t>
            </a:r>
            <a:r>
              <a:rPr lang="lt-LT">
                <a:solidFill>
                  <a:srgbClr val="000000"/>
                </a:solidFill>
                <a:effectLst/>
                <a:latin typeface="Times New Roman" panose="02020603050405020304" pitchFamily="18" charset="0"/>
                <a:ea typeface="Times New Roman" panose="02020603050405020304" pitchFamily="18" charset="0"/>
              </a:rPr>
              <a:t>:</a:t>
            </a:r>
          </a:p>
          <a:p>
            <a:pPr algn="just"/>
            <a:r>
              <a:rPr lang="lt-LT" kern="0">
                <a:solidFill>
                  <a:srgbClr val="000000"/>
                </a:solidFill>
                <a:effectLst/>
                <a:latin typeface="Times New Roman" panose="02020603050405020304" pitchFamily="18" charset="0"/>
                <a:ea typeface="Times New Roman" panose="02020603050405020304" pitchFamily="18" charset="0"/>
              </a:rPr>
              <a:t>Būtinos sąlygos: Y turi būti pagrindinis taškas ir atstumai tarp X ir Y taškų neturi viršyti </a:t>
            </a:r>
            <a:r>
              <a:rPr lang="lt-LT" i="1" kern="0" err="1">
                <a:solidFill>
                  <a:srgbClr val="000000"/>
                </a:solidFill>
                <a:effectLst/>
                <a:latin typeface="Times New Roman" panose="02020603050405020304" pitchFamily="18" charset="0"/>
                <a:ea typeface="Times New Roman" panose="02020603050405020304" pitchFamily="18" charset="0"/>
              </a:rPr>
              <a:t>eps</a:t>
            </a:r>
            <a:r>
              <a:rPr lang="lt-LT" i="1" kern="0">
                <a:solidFill>
                  <a:srgbClr val="000000"/>
                </a:solidFill>
                <a:effectLst/>
                <a:latin typeface="Times New Roman" panose="02020603050405020304" pitchFamily="18" charset="0"/>
                <a:ea typeface="Times New Roman" panose="02020603050405020304" pitchFamily="18" charset="0"/>
              </a:rPr>
              <a:t> </a:t>
            </a:r>
            <a:r>
              <a:rPr lang="lt-LT" kern="0">
                <a:solidFill>
                  <a:srgbClr val="000000"/>
                </a:solidFill>
                <a:effectLst/>
                <a:latin typeface="Times New Roman" panose="02020603050405020304" pitchFamily="18" charset="0"/>
                <a:ea typeface="Times New Roman" panose="02020603050405020304" pitchFamily="18" charset="0"/>
              </a:rPr>
              <a:t>reikšmės.</a:t>
            </a:r>
            <a:endParaRPr lang="lt-LT" sz="2400">
              <a:solidFill>
                <a:schemeClr val="accent2">
                  <a:lumMod val="10000"/>
                </a:schemeClr>
              </a:solidFill>
              <a:latin typeface="Times New Roman"/>
            </a:endParaRPr>
          </a:p>
        </p:txBody>
      </p:sp>
      <mc:AlternateContent xmlns:mc="http://schemas.openxmlformats.org/markup-compatibility/2006" xmlns:a14="http://schemas.microsoft.com/office/drawing/2010/main">
        <mc:Choice Requires="a14">
          <p:sp>
            <p:nvSpPr>
              <p:cNvPr id="8" name="Teksto vietos rezervavimo ženklas 7">
                <a:extLst>
                  <a:ext uri="{FF2B5EF4-FFF2-40B4-BE49-F238E27FC236}">
                    <a16:creationId xmlns:a16="http://schemas.microsoft.com/office/drawing/2014/main" id="{1BDD6A8F-6A57-474B-D2A5-02A165DBBA87}"/>
                  </a:ext>
                </a:extLst>
              </p:cNvPr>
              <p:cNvSpPr>
                <a:spLocks noGrp="1"/>
              </p:cNvSpPr>
              <p:nvPr>
                <p:ph type="body" sz="quarter" idx="14"/>
              </p:nvPr>
            </p:nvSpPr>
            <p:spPr/>
            <p:txBody>
              <a:bodyPr/>
              <a:lstStyle/>
              <a:p>
                <a:pPr algn="just"/>
                <a:r>
                  <a:rPr lang="lt-LT" b="1" i="1">
                    <a:solidFill>
                      <a:srgbClr val="000000"/>
                    </a:solidFill>
                    <a:latin typeface="Times New Roman" panose="02020603050405020304" pitchFamily="18" charset="0"/>
                    <a:ea typeface="Times New Roman" panose="02020603050405020304" pitchFamily="18" charset="0"/>
                  </a:rPr>
                  <a:t>P</a:t>
                </a:r>
                <a:r>
                  <a:rPr lang="lt-LT" sz="2000" b="1" i="1">
                    <a:solidFill>
                      <a:srgbClr val="000000"/>
                    </a:solidFill>
                    <a:effectLst/>
                    <a:latin typeface="Times New Roman" panose="02020603050405020304" pitchFamily="18" charset="0"/>
                    <a:ea typeface="Times New Roman" panose="02020603050405020304" pitchFamily="18" charset="0"/>
                  </a:rPr>
                  <a:t>asiekiama pagal tankumą:</a:t>
                </a:r>
              </a:p>
              <a:p>
                <a:pPr algn="just"/>
                <a:r>
                  <a:rPr lang="lt-LT" sz="2000">
                    <a:solidFill>
                      <a:srgbClr val="000000"/>
                    </a:solidFill>
                    <a:effectLst/>
                    <a:latin typeface="Times New Roman" panose="02020603050405020304" pitchFamily="18" charset="0"/>
                    <a:ea typeface="Times New Roman" panose="02020603050405020304" pitchFamily="18" charset="0"/>
                  </a:rPr>
                  <a:t>Būtinos sąlygos: </a:t>
                </a:r>
                <a14:m>
                  <m:oMath xmlns:m="http://schemas.openxmlformats.org/officeDocument/2006/math">
                    <m:sSub>
                      <m:sSubPr>
                        <m:ctrlPr>
                          <a:rPr lang="lt-LT" sz="2000" i="1">
                            <a:solidFill>
                              <a:srgbClr val="000000"/>
                            </a:solidFill>
                            <a:effectLst/>
                            <a:latin typeface="Cambria Math" panose="02040503050406030204" pitchFamily="18" charset="0"/>
                            <a:ea typeface="Times New Roman" panose="02020603050405020304" pitchFamily="18" charset="0"/>
                          </a:rPr>
                        </m:ctrlPr>
                      </m:sSubPr>
                      <m:e>
                        <m:r>
                          <a:rPr lang="lt-LT" sz="2000" i="1">
                            <a:solidFill>
                              <a:srgbClr val="000000"/>
                            </a:solidFill>
                            <a:effectLst/>
                            <a:latin typeface="Cambria Math" panose="02040503050406030204" pitchFamily="18" charset="0"/>
                            <a:ea typeface="Times New Roman" panose="02020603050405020304" pitchFamily="18" charset="0"/>
                          </a:rPr>
                          <m:t>𝑝</m:t>
                        </m:r>
                      </m:e>
                      <m:sub>
                        <m:r>
                          <a:rPr lang="lt-LT" sz="2000" i="1">
                            <a:solidFill>
                              <a:srgbClr val="000000"/>
                            </a:solidFill>
                            <a:effectLst/>
                            <a:latin typeface="Cambria Math" panose="02040503050406030204" pitchFamily="18" charset="0"/>
                            <a:ea typeface="Times New Roman" panose="02020603050405020304" pitchFamily="18" charset="0"/>
                          </a:rPr>
                          <m:t>𝑖</m:t>
                        </m:r>
                      </m:sub>
                    </m:sSub>
                  </m:oMath>
                </a14:m>
                <a:r>
                  <a:rPr lang="lt-LT" sz="2000">
                    <a:solidFill>
                      <a:srgbClr val="000000"/>
                    </a:solidFill>
                    <a:effectLst/>
                    <a:latin typeface="Times New Roman" panose="02020603050405020304" pitchFamily="18" charset="0"/>
                    <a:ea typeface="Times New Roman" panose="02020603050405020304" pitchFamily="18" charset="0"/>
                  </a:rPr>
                  <a:t> taškas turi būti pasiekiamas tiesiogiai pagal tankumą iš </a:t>
                </a:r>
                <a14:m>
                  <m:oMath xmlns:m="http://schemas.openxmlformats.org/officeDocument/2006/math">
                    <m:sSub>
                      <m:sSubPr>
                        <m:ctrlPr>
                          <a:rPr lang="lt-LT" sz="2000" i="1">
                            <a:solidFill>
                              <a:srgbClr val="000000"/>
                            </a:solidFill>
                            <a:effectLst/>
                            <a:latin typeface="Cambria Math" panose="02040503050406030204" pitchFamily="18" charset="0"/>
                            <a:ea typeface="Times New Roman" panose="02020603050405020304" pitchFamily="18" charset="0"/>
                          </a:rPr>
                        </m:ctrlPr>
                      </m:sSubPr>
                      <m:e>
                        <m:r>
                          <a:rPr lang="lt-LT" sz="2000" i="1">
                            <a:solidFill>
                              <a:srgbClr val="000000"/>
                            </a:solidFill>
                            <a:effectLst/>
                            <a:latin typeface="Cambria Math" panose="02040503050406030204" pitchFamily="18" charset="0"/>
                            <a:ea typeface="Times New Roman" panose="02020603050405020304" pitchFamily="18" charset="0"/>
                          </a:rPr>
                          <m:t>𝑝</m:t>
                        </m:r>
                      </m:e>
                      <m:sub>
                        <m:r>
                          <a:rPr lang="lt-LT" sz="2000" i="1">
                            <a:solidFill>
                              <a:srgbClr val="000000"/>
                            </a:solidFill>
                            <a:effectLst/>
                            <a:latin typeface="Cambria Math" panose="02040503050406030204" pitchFamily="18" charset="0"/>
                            <a:ea typeface="Times New Roman" panose="02020603050405020304" pitchFamily="18" charset="0"/>
                          </a:rPr>
                          <m:t>𝑖</m:t>
                        </m:r>
                        <m:r>
                          <a:rPr lang="lt-LT" sz="2000" i="1">
                            <a:solidFill>
                              <a:srgbClr val="000000"/>
                            </a:solidFill>
                            <a:effectLst/>
                            <a:latin typeface="Cambria Math" panose="02040503050406030204" pitchFamily="18" charset="0"/>
                            <a:ea typeface="Times New Roman" panose="02020603050405020304" pitchFamily="18" charset="0"/>
                          </a:rPr>
                          <m:t>+1</m:t>
                        </m:r>
                      </m:sub>
                    </m:sSub>
                  </m:oMath>
                </a14:m>
                <a:r>
                  <a:rPr lang="lt-LT" sz="2000">
                    <a:solidFill>
                      <a:srgbClr val="000000"/>
                    </a:solidFill>
                    <a:effectLst/>
                    <a:latin typeface="Times New Roman" panose="02020603050405020304" pitchFamily="18" charset="0"/>
                    <a:ea typeface="Times New Roman" panose="02020603050405020304" pitchFamily="18" charset="0"/>
                  </a:rPr>
                  <a:t> taško, čia </a:t>
                </a:r>
                <a14:m>
                  <m:oMath xmlns:m="http://schemas.openxmlformats.org/officeDocument/2006/math">
                    <m:sSub>
                      <m:sSubPr>
                        <m:ctrlPr>
                          <a:rPr lang="lt-LT" sz="2000" i="1">
                            <a:solidFill>
                              <a:srgbClr val="000000"/>
                            </a:solidFill>
                            <a:effectLst/>
                            <a:latin typeface="Cambria Math" panose="02040503050406030204" pitchFamily="18" charset="0"/>
                            <a:ea typeface="Times New Roman" panose="02020603050405020304" pitchFamily="18" charset="0"/>
                          </a:rPr>
                        </m:ctrlPr>
                      </m:sSubPr>
                      <m:e>
                        <m:r>
                          <a:rPr lang="lt-LT" sz="2000" i="1">
                            <a:solidFill>
                              <a:srgbClr val="000000"/>
                            </a:solidFill>
                            <a:effectLst/>
                            <a:latin typeface="Cambria Math" panose="02040503050406030204" pitchFamily="18" charset="0"/>
                            <a:ea typeface="Times New Roman" panose="02020603050405020304" pitchFamily="18" charset="0"/>
                          </a:rPr>
                          <m:t>𝑝</m:t>
                        </m:r>
                      </m:e>
                      <m:sub>
                        <m:r>
                          <a:rPr lang="lt-LT" sz="2000" i="1">
                            <a:solidFill>
                              <a:srgbClr val="000000"/>
                            </a:solidFill>
                            <a:effectLst/>
                            <a:latin typeface="Cambria Math" panose="02040503050406030204" pitchFamily="18" charset="0"/>
                            <a:ea typeface="Times New Roman" panose="02020603050405020304" pitchFamily="18" charset="0"/>
                          </a:rPr>
                          <m:t>1</m:t>
                        </m:r>
                      </m:sub>
                    </m:sSub>
                    <m:r>
                      <a:rPr lang="lt-LT" sz="2000" i="1">
                        <a:solidFill>
                          <a:srgbClr val="000000"/>
                        </a:solidFill>
                        <a:effectLst/>
                        <a:latin typeface="Cambria Math" panose="02040503050406030204" pitchFamily="18" charset="0"/>
                        <a:ea typeface="Times New Roman" panose="02020603050405020304" pitchFamily="18" charset="0"/>
                      </a:rPr>
                      <m:t> =</m:t>
                    </m:r>
                    <m:r>
                      <a:rPr lang="lt-LT" sz="2000" i="1">
                        <a:solidFill>
                          <a:srgbClr val="000000"/>
                        </a:solidFill>
                        <a:effectLst/>
                        <a:latin typeface="Cambria Math" panose="02040503050406030204" pitchFamily="18" charset="0"/>
                        <a:ea typeface="Times New Roman" panose="02020603050405020304" pitchFamily="18" charset="0"/>
                      </a:rPr>
                      <m:t>𝑋</m:t>
                    </m:r>
                  </m:oMath>
                </a14:m>
                <a:r>
                  <a:rPr lang="lt-LT" sz="2000">
                    <a:solidFill>
                      <a:srgbClr val="000000"/>
                    </a:solidFill>
                    <a:effectLst/>
                    <a:latin typeface="Times New Roman" panose="02020603050405020304" pitchFamily="18" charset="0"/>
                    <a:ea typeface="Times New Roman" panose="02020603050405020304" pitchFamily="18" charset="0"/>
                  </a:rPr>
                  <a:t>, o </a:t>
                </a:r>
                <a14:m>
                  <m:oMath xmlns:m="http://schemas.openxmlformats.org/officeDocument/2006/math">
                    <m:sSub>
                      <m:sSubPr>
                        <m:ctrlPr>
                          <a:rPr lang="lt-LT" sz="2000" i="1">
                            <a:solidFill>
                              <a:srgbClr val="000000"/>
                            </a:solidFill>
                            <a:effectLst/>
                            <a:latin typeface="Cambria Math" panose="02040503050406030204" pitchFamily="18" charset="0"/>
                            <a:ea typeface="Times New Roman" panose="02020603050405020304" pitchFamily="18" charset="0"/>
                          </a:rPr>
                        </m:ctrlPr>
                      </m:sSubPr>
                      <m:e>
                        <m:r>
                          <a:rPr lang="lt-LT" sz="2000" i="1">
                            <a:solidFill>
                              <a:srgbClr val="000000"/>
                            </a:solidFill>
                            <a:effectLst/>
                            <a:latin typeface="Cambria Math" panose="02040503050406030204" pitchFamily="18" charset="0"/>
                            <a:ea typeface="Times New Roman" panose="02020603050405020304" pitchFamily="18" charset="0"/>
                          </a:rPr>
                          <m:t>𝑝</m:t>
                        </m:r>
                      </m:e>
                      <m:sub>
                        <m:r>
                          <a:rPr lang="lt-LT" sz="2000" i="1">
                            <a:solidFill>
                              <a:srgbClr val="000000"/>
                            </a:solidFill>
                            <a:effectLst/>
                            <a:latin typeface="Cambria Math" panose="02040503050406030204" pitchFamily="18" charset="0"/>
                            <a:ea typeface="Times New Roman" panose="02020603050405020304" pitchFamily="18" charset="0"/>
                          </a:rPr>
                          <m:t>𝑛</m:t>
                        </m:r>
                      </m:sub>
                    </m:sSub>
                    <m:r>
                      <a:rPr lang="lt-LT" sz="2000" i="1">
                        <a:solidFill>
                          <a:srgbClr val="000000"/>
                        </a:solidFill>
                        <a:effectLst/>
                        <a:latin typeface="Cambria Math" panose="02040503050406030204" pitchFamily="18" charset="0"/>
                        <a:ea typeface="Times New Roman" panose="02020603050405020304" pitchFamily="18" charset="0"/>
                      </a:rPr>
                      <m:t>=</m:t>
                    </m:r>
                    <m:r>
                      <a:rPr lang="lt-LT" sz="2000" i="1">
                        <a:solidFill>
                          <a:srgbClr val="000000"/>
                        </a:solidFill>
                        <a:effectLst/>
                        <a:latin typeface="Cambria Math" panose="02040503050406030204" pitchFamily="18" charset="0"/>
                        <a:ea typeface="Times New Roman" panose="02020603050405020304" pitchFamily="18" charset="0"/>
                      </a:rPr>
                      <m:t>𝑌</m:t>
                    </m:r>
                  </m:oMath>
                </a14:m>
                <a:r>
                  <a:rPr lang="lt-LT" sz="2000">
                    <a:solidFill>
                      <a:srgbClr val="000000"/>
                    </a:solidFill>
                    <a:effectLst/>
                    <a:latin typeface="Times New Roman" panose="02020603050405020304" pitchFamily="18" charset="0"/>
                    <a:ea typeface="Times New Roman" panose="02020603050405020304" pitchFamily="18" charset="0"/>
                  </a:rPr>
                  <a:t>.</a:t>
                </a:r>
              </a:p>
              <a:p>
                <a:endParaRPr lang="lt-LT"/>
              </a:p>
            </p:txBody>
          </p:sp>
        </mc:Choice>
        <mc:Fallback xmlns="">
          <p:sp>
            <p:nvSpPr>
              <p:cNvPr id="8" name="Teksto vietos rezervavimo ženklas 7">
                <a:extLst>
                  <a:ext uri="{FF2B5EF4-FFF2-40B4-BE49-F238E27FC236}">
                    <a16:creationId xmlns:a16="http://schemas.microsoft.com/office/drawing/2014/main" id="{1BDD6A8F-6A57-474B-D2A5-02A165DBBA87}"/>
                  </a:ext>
                </a:extLst>
              </p:cNvPr>
              <p:cNvSpPr>
                <a:spLocks noGrp="1" noRot="1" noChangeAspect="1" noMove="1" noResize="1" noEditPoints="1" noAdjustHandles="1" noChangeArrowheads="1" noChangeShapeType="1" noTextEdit="1"/>
              </p:cNvSpPr>
              <p:nvPr>
                <p:ph type="body" sz="quarter" idx="14"/>
              </p:nvPr>
            </p:nvSpPr>
            <p:spPr>
              <a:blipFill>
                <a:blip r:embed="rId3"/>
                <a:stretch>
                  <a:fillRect l="-1908" t="-1551" r="-2099"/>
                </a:stretch>
              </a:blipFill>
            </p:spPr>
            <p:txBody>
              <a:bodyPr/>
              <a:lstStyle/>
              <a:p>
                <a:r>
                  <a:rPr lang="en-US">
                    <a:noFill/>
                  </a:rPr>
                  <a:t> </a:t>
                </a:r>
              </a:p>
            </p:txBody>
          </p:sp>
        </mc:Fallback>
      </mc:AlternateContent>
      <p:sp>
        <p:nvSpPr>
          <p:cNvPr id="10" name="Teksto vietos rezervavimo ženklas 9">
            <a:extLst>
              <a:ext uri="{FF2B5EF4-FFF2-40B4-BE49-F238E27FC236}">
                <a16:creationId xmlns:a16="http://schemas.microsoft.com/office/drawing/2014/main" id="{556DACEA-FAD0-33C0-17D3-3C08AF50076B}"/>
              </a:ext>
            </a:extLst>
          </p:cNvPr>
          <p:cNvSpPr>
            <a:spLocks noGrp="1"/>
          </p:cNvSpPr>
          <p:nvPr>
            <p:ph type="body" sz="quarter" idx="15"/>
          </p:nvPr>
        </p:nvSpPr>
        <p:spPr/>
        <p:txBody>
          <a:bodyPr/>
          <a:lstStyle/>
          <a:p>
            <a:pPr algn="just"/>
            <a:r>
              <a:rPr lang="lt-LT" sz="2000" b="1" i="1">
                <a:solidFill>
                  <a:srgbClr val="000000"/>
                </a:solidFill>
                <a:effectLst/>
                <a:latin typeface="Times New Roman" panose="02020603050405020304" pitchFamily="18" charset="0"/>
                <a:ea typeface="Times New Roman" panose="02020603050405020304" pitchFamily="18" charset="0"/>
              </a:rPr>
              <a:t>Sujungti pagal tankumą:</a:t>
            </a:r>
            <a:endParaRPr lang="lt-LT" sz="2000">
              <a:solidFill>
                <a:srgbClr val="000000"/>
              </a:solidFill>
              <a:latin typeface="Times New Roman" panose="02020603050405020304" pitchFamily="18" charset="0"/>
              <a:ea typeface="Times New Roman" panose="02020603050405020304" pitchFamily="18" charset="0"/>
            </a:endParaRPr>
          </a:p>
          <a:p>
            <a:pPr algn="just"/>
            <a:r>
              <a:rPr lang="lt-LT" sz="2000" kern="0">
                <a:solidFill>
                  <a:srgbClr val="000000"/>
                </a:solidFill>
                <a:effectLst/>
                <a:latin typeface="Times New Roman" panose="02020603050405020304" pitchFamily="18" charset="0"/>
                <a:ea typeface="Times New Roman" panose="02020603050405020304" pitchFamily="18" charset="0"/>
              </a:rPr>
              <a:t>Būtinos sąlygos: X ir Y taškai turi būti pasiekiami pagal tankumą iš taško O.</a:t>
            </a:r>
            <a:endParaRPr lang="lt-LT" sz="2000">
              <a:solidFill>
                <a:srgbClr val="000000"/>
              </a:solidFill>
              <a:effectLst/>
              <a:latin typeface="Times New Roman" panose="02020603050405020304" pitchFamily="18" charset="0"/>
              <a:ea typeface="Times New Roman" panose="02020603050405020304" pitchFamily="18" charset="0"/>
            </a:endParaRPr>
          </a:p>
          <a:p>
            <a:endParaRPr lang="lt-LT"/>
          </a:p>
        </p:txBody>
      </p:sp>
      <p:sp>
        <p:nvSpPr>
          <p:cNvPr id="2" name="Title 1"/>
          <p:cNvSpPr>
            <a:spLocks noGrp="1"/>
          </p:cNvSpPr>
          <p:nvPr>
            <p:ph type="title" idx="4294967295"/>
          </p:nvPr>
        </p:nvSpPr>
        <p:spPr>
          <a:xfrm>
            <a:off x="703550" y="394824"/>
            <a:ext cx="9053513" cy="885825"/>
          </a:xfrm>
        </p:spPr>
        <p:txBody>
          <a:bodyPr>
            <a:normAutofit/>
          </a:bodyPr>
          <a:lstStyle/>
          <a:p>
            <a:r>
              <a:rPr lang="lt-LT" sz="3600">
                <a:latin typeface="Times New Roman"/>
                <a:cs typeface="Arial"/>
              </a:rPr>
              <a:t>DBSCAN algoritmas taškų poros skirstymas</a:t>
            </a:r>
            <a:endParaRPr lang="en-US" sz="3600" err="1">
              <a:latin typeface="Times New Roman"/>
            </a:endParaRPr>
          </a:p>
        </p:txBody>
      </p:sp>
      <p:pic>
        <p:nvPicPr>
          <p:cNvPr id="11" name="Paveikslėlis 10" descr="density reachable">
            <a:extLst>
              <a:ext uri="{FF2B5EF4-FFF2-40B4-BE49-F238E27FC236}">
                <a16:creationId xmlns:a16="http://schemas.microsoft.com/office/drawing/2014/main" id="{37FD84B1-98D8-AB91-4989-08A58D986A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84226" y="3846845"/>
            <a:ext cx="3308510" cy="2508197"/>
          </a:xfrm>
          <a:prstGeom prst="rect">
            <a:avLst/>
          </a:prstGeom>
          <a:noFill/>
          <a:ln>
            <a:noFill/>
          </a:ln>
        </p:spPr>
      </p:pic>
      <p:pic>
        <p:nvPicPr>
          <p:cNvPr id="12" name="Paveikslėlis 11" descr="density connected">
            <a:extLst>
              <a:ext uri="{FF2B5EF4-FFF2-40B4-BE49-F238E27FC236}">
                <a16:creationId xmlns:a16="http://schemas.microsoft.com/office/drawing/2014/main" id="{A88AD30E-5B08-B2B9-FCE0-499D3FDA3E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252" y="3736258"/>
            <a:ext cx="3114212" cy="2360899"/>
          </a:xfrm>
          <a:prstGeom prst="rect">
            <a:avLst/>
          </a:prstGeom>
          <a:noFill/>
          <a:ln>
            <a:noFill/>
          </a:ln>
        </p:spPr>
      </p:pic>
    </p:spTree>
    <p:extLst>
      <p:ext uri="{BB962C8B-B14F-4D97-AF65-F5344CB8AC3E}">
        <p14:creationId xmlns:p14="http://schemas.microsoft.com/office/powerpoint/2010/main" val="534168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lt-LT" sz="3600">
                <a:latin typeface="Times New Roman"/>
                <a:cs typeface="Arial"/>
              </a:rPr>
              <a:t>DBSCAN algoritmas: visiems požymiams</a:t>
            </a:r>
            <a:endParaRPr lang="en-US" sz="3600">
              <a:latin typeface="Times New Roman"/>
            </a:endParaRPr>
          </a:p>
        </p:txBody>
      </p:sp>
      <p:sp>
        <p:nvSpPr>
          <p:cNvPr id="3" name="Text Placeholder 2"/>
          <p:cNvSpPr>
            <a:spLocks noGrp="1"/>
          </p:cNvSpPr>
          <p:nvPr>
            <p:ph type="body" sz="quarter" idx="12"/>
          </p:nvPr>
        </p:nvSpPr>
        <p:spPr>
          <a:xfrm>
            <a:off x="761999" y="1324414"/>
            <a:ext cx="10929259" cy="997140"/>
          </a:xfrm>
        </p:spPr>
        <p:txBody>
          <a:bodyPr vert="horz" lIns="91440" tIns="45720" rIns="91440" bIns="45720" rtlCol="0" anchor="t">
            <a:normAutofit/>
          </a:bodyPr>
          <a:lstStyle/>
          <a:p>
            <a:pPr algn="just"/>
            <a:r>
              <a:rPr lang="lt-LT" sz="1800" kern="0">
                <a:solidFill>
                  <a:srgbClr val="000000"/>
                </a:solidFill>
                <a:effectLst/>
                <a:latin typeface="Times New Roman" panose="02020603050405020304" pitchFamily="18" charset="0"/>
                <a:ea typeface="Times New Roman" panose="02020603050405020304" pitchFamily="18" charset="0"/>
              </a:rPr>
              <a:t>Iš pateikto paveikslėlio matome, kai kaimynų skaičius yra 9, 16, 40 ir 200 optimali spindulio vertė yra atitinkamai 0,4, 0,43, 0,52, 0,73.</a:t>
            </a:r>
            <a:endParaRPr lang="lt-LT">
              <a:solidFill>
                <a:schemeClr val="accent2">
                  <a:lumMod val="10000"/>
                </a:schemeClr>
              </a:solidFill>
              <a:latin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4" name="Paveikslėlis 3">
            <a:extLst>
              <a:ext uri="{FF2B5EF4-FFF2-40B4-BE49-F238E27FC236}">
                <a16:creationId xmlns:a16="http://schemas.microsoft.com/office/drawing/2014/main" id="{F98753E3-2487-33F8-3C45-B920936DF5D0}"/>
              </a:ext>
            </a:extLst>
          </p:cNvPr>
          <p:cNvPicPr>
            <a:picLocks noChangeAspect="1"/>
          </p:cNvPicPr>
          <p:nvPr/>
        </p:nvPicPr>
        <p:blipFill rotWithShape="1">
          <a:blip r:embed="rId2"/>
          <a:srcRect t="2942" r="1090"/>
          <a:stretch/>
        </p:blipFill>
        <p:spPr bwMode="auto">
          <a:xfrm>
            <a:off x="3399060" y="2020727"/>
            <a:ext cx="5560298" cy="4282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0128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lt-LT" sz="3600">
                <a:latin typeface="Times New Roman"/>
                <a:cs typeface="Arial"/>
              </a:rPr>
              <a:t>DBSCAN algoritmas: visiems požymiams</a:t>
            </a:r>
            <a:endParaRPr lang="en-US" sz="3600">
              <a:latin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4" name="Paveikslėlis 3">
            <a:extLst>
              <a:ext uri="{FF2B5EF4-FFF2-40B4-BE49-F238E27FC236}">
                <a16:creationId xmlns:a16="http://schemas.microsoft.com/office/drawing/2014/main" id="{F0B16682-7314-7DAF-9DF9-8410374F4CFB}"/>
              </a:ext>
            </a:extLst>
          </p:cNvPr>
          <p:cNvPicPr>
            <a:picLocks noChangeAspect="1"/>
          </p:cNvPicPr>
          <p:nvPr/>
        </p:nvPicPr>
        <p:blipFill rotWithShape="1">
          <a:blip r:embed="rId2"/>
          <a:srcRect t="2966" b="6271"/>
          <a:stretch/>
        </p:blipFill>
        <p:spPr bwMode="auto">
          <a:xfrm>
            <a:off x="203187" y="1310156"/>
            <a:ext cx="8932587" cy="4560272"/>
          </a:xfrm>
          <a:prstGeom prst="rect">
            <a:avLst/>
          </a:prstGeom>
          <a:ln>
            <a:noFill/>
          </a:ln>
          <a:extLst>
            <a:ext uri="{53640926-AAD7-44D8-BBD7-CCE9431645EC}">
              <a14:shadowObscured xmlns:a14="http://schemas.microsoft.com/office/drawing/2010/main"/>
            </a:ext>
          </a:extLst>
        </p:spPr>
      </p:pic>
      <p:sp>
        <p:nvSpPr>
          <p:cNvPr id="3" name="Text Placeholder 2"/>
          <p:cNvSpPr>
            <a:spLocks noGrp="1"/>
          </p:cNvSpPr>
          <p:nvPr>
            <p:ph type="body" sz="quarter" idx="12"/>
          </p:nvPr>
        </p:nvSpPr>
        <p:spPr>
          <a:xfrm>
            <a:off x="9291484" y="1617512"/>
            <a:ext cx="2310581" cy="4340836"/>
          </a:xfrm>
        </p:spPr>
        <p:txBody>
          <a:bodyPr vert="horz" lIns="91440" tIns="45720" rIns="91440" bIns="45720" rtlCol="0" anchor="t">
            <a:normAutofit/>
          </a:bodyPr>
          <a:lstStyle/>
          <a:p>
            <a:pPr algn="just"/>
            <a:r>
              <a:rPr lang="lt-LT">
                <a:solidFill>
                  <a:srgbClr val="000000"/>
                </a:solidFill>
                <a:effectLst/>
                <a:latin typeface="Times New Roman" panose="02020603050405020304" pitchFamily="18" charset="0"/>
                <a:ea typeface="Times New Roman" panose="02020603050405020304" pitchFamily="18" charset="0"/>
              </a:rPr>
              <a:t>Algoritmas atpažino tikrųjų išskirčių:</a:t>
            </a:r>
          </a:p>
          <a:p>
            <a:pPr marL="342900" indent="-342900" algn="just">
              <a:buFont typeface="Arial" panose="020B0604020202020204" pitchFamily="34" charset="0"/>
              <a:buChar char="•"/>
            </a:pPr>
            <a:r>
              <a:rPr lang="lt-LT">
                <a:solidFill>
                  <a:srgbClr val="000000"/>
                </a:solidFill>
                <a:effectLst/>
                <a:latin typeface="Times New Roman" panose="02020603050405020304" pitchFamily="18" charset="0"/>
                <a:ea typeface="Times New Roman" panose="02020603050405020304" pitchFamily="18" charset="0"/>
              </a:rPr>
              <a:t>Pirmajame grafike 7;</a:t>
            </a:r>
          </a:p>
          <a:p>
            <a:pPr marL="342900" indent="-342900" algn="just">
              <a:buFont typeface="Arial" panose="020B0604020202020204" pitchFamily="34" charset="0"/>
              <a:buChar char="•"/>
            </a:pPr>
            <a:r>
              <a:rPr lang="lt-LT">
                <a:solidFill>
                  <a:srgbClr val="000000"/>
                </a:solidFill>
                <a:latin typeface="Times New Roman" panose="02020603050405020304" pitchFamily="18" charset="0"/>
                <a:ea typeface="Times New Roman" panose="02020603050405020304" pitchFamily="18" charset="0"/>
              </a:rPr>
              <a:t>Antrajame 6;</a:t>
            </a:r>
          </a:p>
          <a:p>
            <a:pPr marL="342900" indent="-342900" algn="just">
              <a:buFont typeface="Arial" panose="020B0604020202020204" pitchFamily="34" charset="0"/>
              <a:buChar char="•"/>
            </a:pPr>
            <a:r>
              <a:rPr lang="lt-LT">
                <a:solidFill>
                  <a:srgbClr val="000000"/>
                </a:solidFill>
                <a:effectLst/>
                <a:latin typeface="Times New Roman" panose="02020603050405020304" pitchFamily="18" charset="0"/>
                <a:ea typeface="Times New Roman" panose="02020603050405020304" pitchFamily="18" charset="0"/>
              </a:rPr>
              <a:t>Trečiajame 4.</a:t>
            </a:r>
            <a:endParaRPr lang="lt-LT">
              <a:solidFill>
                <a:schemeClr val="accent2">
                  <a:lumMod val="10000"/>
                </a:schemeClr>
              </a:solidFill>
              <a:latin typeface="Times New Roman"/>
            </a:endParaRPr>
          </a:p>
        </p:txBody>
      </p:sp>
    </p:spTree>
    <p:extLst>
      <p:ext uri="{BB962C8B-B14F-4D97-AF65-F5344CB8AC3E}">
        <p14:creationId xmlns:p14="http://schemas.microsoft.com/office/powerpoint/2010/main" val="1181808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lt-LT" sz="3600">
                <a:latin typeface="Times New Roman"/>
                <a:cs typeface="Arial"/>
              </a:rPr>
              <a:t>DBSCAN algoritmas: visiems požymiams</a:t>
            </a:r>
            <a:endParaRPr lang="en-US" sz="3600">
              <a:latin typeface="Times New Roman"/>
            </a:endParaRPr>
          </a:p>
        </p:txBody>
      </p:sp>
      <p:sp>
        <p:nvSpPr>
          <p:cNvPr id="3" name="Text Placeholder 2"/>
          <p:cNvSpPr>
            <a:spLocks noGrp="1"/>
          </p:cNvSpPr>
          <p:nvPr>
            <p:ph type="body" sz="quarter" idx="12"/>
          </p:nvPr>
        </p:nvSpPr>
        <p:spPr>
          <a:xfrm>
            <a:off x="761999" y="1186702"/>
            <a:ext cx="11013829" cy="3460452"/>
          </a:xfrm>
        </p:spPr>
        <p:txBody>
          <a:bodyPr vert="horz" lIns="91440" tIns="45720" rIns="91440" bIns="45720" rtlCol="0" anchor="t">
            <a:normAutofit/>
          </a:bodyPr>
          <a:lstStyle/>
          <a:p>
            <a:pPr algn="just"/>
            <a:endParaRPr lang="lt-LT">
              <a:solidFill>
                <a:schemeClr val="accent2">
                  <a:lumMod val="10000"/>
                </a:schemeClr>
              </a:solidFill>
              <a:latin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graphicFrame>
        <p:nvGraphicFramePr>
          <p:cNvPr id="4" name="Lentelė 3">
            <a:extLst>
              <a:ext uri="{FF2B5EF4-FFF2-40B4-BE49-F238E27FC236}">
                <a16:creationId xmlns:a16="http://schemas.microsoft.com/office/drawing/2014/main" id="{C2017E95-E078-E38C-4814-277DBC37F2D5}"/>
              </a:ext>
            </a:extLst>
          </p:cNvPr>
          <p:cNvGraphicFramePr>
            <a:graphicFrameLocks noGrp="1"/>
          </p:cNvGraphicFramePr>
          <p:nvPr>
            <p:extLst>
              <p:ext uri="{D42A27DB-BD31-4B8C-83A1-F6EECF244321}">
                <p14:modId xmlns:p14="http://schemas.microsoft.com/office/powerpoint/2010/main" val="518107665"/>
              </p:ext>
            </p:extLst>
          </p:nvPr>
        </p:nvGraphicFramePr>
        <p:xfrm>
          <a:off x="521110" y="1268362"/>
          <a:ext cx="11094403" cy="5352034"/>
        </p:xfrm>
        <a:graphic>
          <a:graphicData uri="http://schemas.openxmlformats.org/drawingml/2006/table">
            <a:tbl>
              <a:tblPr firstRow="1" firstCol="1" bandRow="1">
                <a:tableStyleId>{793D81CF-94F2-401A-BA57-92F5A7B2D0C5}</a:tableStyleId>
              </a:tblPr>
              <a:tblGrid>
                <a:gridCol w="4307709">
                  <a:extLst>
                    <a:ext uri="{9D8B030D-6E8A-4147-A177-3AD203B41FA5}">
                      <a16:colId xmlns:a16="http://schemas.microsoft.com/office/drawing/2014/main" val="3362670709"/>
                    </a:ext>
                  </a:extLst>
                </a:gridCol>
                <a:gridCol w="1986296">
                  <a:extLst>
                    <a:ext uri="{9D8B030D-6E8A-4147-A177-3AD203B41FA5}">
                      <a16:colId xmlns:a16="http://schemas.microsoft.com/office/drawing/2014/main" val="1375133588"/>
                    </a:ext>
                  </a:extLst>
                </a:gridCol>
                <a:gridCol w="1706661">
                  <a:extLst>
                    <a:ext uri="{9D8B030D-6E8A-4147-A177-3AD203B41FA5}">
                      <a16:colId xmlns:a16="http://schemas.microsoft.com/office/drawing/2014/main" val="3712408777"/>
                    </a:ext>
                  </a:extLst>
                </a:gridCol>
                <a:gridCol w="1138513">
                  <a:extLst>
                    <a:ext uri="{9D8B030D-6E8A-4147-A177-3AD203B41FA5}">
                      <a16:colId xmlns:a16="http://schemas.microsoft.com/office/drawing/2014/main" val="3507027347"/>
                    </a:ext>
                  </a:extLst>
                </a:gridCol>
                <a:gridCol w="1955224">
                  <a:extLst>
                    <a:ext uri="{9D8B030D-6E8A-4147-A177-3AD203B41FA5}">
                      <a16:colId xmlns:a16="http://schemas.microsoft.com/office/drawing/2014/main" val="2537673763"/>
                    </a:ext>
                  </a:extLst>
                </a:gridCol>
              </a:tblGrid>
              <a:tr h="275858">
                <a:tc gridSpan="5">
                  <a:txBody>
                    <a:bodyPr/>
                    <a:lstStyle/>
                    <a:p>
                      <a:pPr marL="6350" marR="33655" indent="-6350" algn="ctr">
                        <a:lnSpc>
                          <a:spcPct val="111000"/>
                        </a:lnSpc>
                        <a:spcAft>
                          <a:spcPts val="65"/>
                        </a:spcAft>
                      </a:pPr>
                      <a:r>
                        <a:rPr lang="lt-LT" sz="1800" kern="100">
                          <a:solidFill>
                            <a:schemeClr val="bg2"/>
                          </a:solidFill>
                          <a:effectLst/>
                        </a:rPr>
                        <a:t>Klasterio rastos išskirtys (n = 5)</a:t>
                      </a:r>
                      <a:endParaRPr lang="lt-LT" sz="1800" kern="100">
                        <a:solidFill>
                          <a:schemeClr val="bg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nchor="ct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561751536"/>
                  </a:ext>
                </a:extLst>
              </a:tr>
              <a:tr h="275858">
                <a:tc>
                  <a:txBody>
                    <a:bodyPr/>
                    <a:lstStyle/>
                    <a:p>
                      <a:endParaRPr lang="lt-LT" sz="1800" kern="100">
                        <a:solidFill>
                          <a:srgbClr val="0C0006"/>
                        </a:solidFill>
                        <a:effectLst/>
                        <a:latin typeface="Calibri" panose="020F0502020204030204" pitchFamily="34"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Vidurkis</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Mediana</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Min</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Max</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4129835522"/>
                  </a:ext>
                </a:extLst>
              </a:tr>
              <a:tr h="275858">
                <a:tc>
                  <a:txBody>
                    <a:bodyPr/>
                    <a:lstStyle/>
                    <a:p>
                      <a:pPr marL="6350" marR="33655" indent="-6350" algn="just">
                        <a:lnSpc>
                          <a:spcPct val="111000"/>
                        </a:lnSpc>
                        <a:spcAft>
                          <a:spcPts val="65"/>
                        </a:spcAft>
                      </a:pPr>
                      <a:r>
                        <a:rPr lang="lt-LT" sz="1800" kern="100">
                          <a:solidFill>
                            <a:srgbClr val="0C0006"/>
                          </a:solidFill>
                          <a:effectLst/>
                        </a:rPr>
                        <a:t>Nėštumų skaičius</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1,40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2F5496"/>
                          </a:solidFill>
                          <a:effectLst/>
                          <a:latin typeface="+mn-lt"/>
                          <a:ea typeface="Times New Roman" panose="02020603050405020304" pitchFamily="18" charset="0"/>
                          <a:cs typeface="Arial" panose="020B0604020202020204" pitchFamily="34" charset="0"/>
                        </a:rPr>
                        <a:t>1,00</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0C0006"/>
                          </a:solidFill>
                          <a:effectLst/>
                        </a:rPr>
                        <a:t>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4,00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479836450"/>
                  </a:ext>
                </a:extLst>
              </a:tr>
              <a:tr h="275858">
                <a:tc>
                  <a:txBody>
                    <a:bodyPr/>
                    <a:lstStyle/>
                    <a:p>
                      <a:pPr marL="6350" marR="33655" indent="-6350" algn="just">
                        <a:lnSpc>
                          <a:spcPct val="111000"/>
                        </a:lnSpc>
                        <a:spcAft>
                          <a:spcPts val="65"/>
                        </a:spcAft>
                      </a:pPr>
                      <a:r>
                        <a:rPr lang="lt-LT" sz="1800" kern="100">
                          <a:solidFill>
                            <a:srgbClr val="0C0006"/>
                          </a:solidFill>
                          <a:effectLst/>
                        </a:rPr>
                        <a:t>Gliukozės koncentracija kraujyje</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180,00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C45911"/>
                          </a:solidFill>
                          <a:effectLst/>
                          <a:latin typeface="+mn-lt"/>
                          <a:ea typeface="Times New Roman" panose="02020603050405020304" pitchFamily="18" charset="0"/>
                          <a:cs typeface="Arial" panose="020B0604020202020204" pitchFamily="34" charset="0"/>
                        </a:rPr>
                        <a:t>189,00</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0C0006"/>
                          </a:solidFill>
                          <a:effectLst/>
                        </a:rPr>
                        <a:t>137,00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197,00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576217576"/>
                  </a:ext>
                </a:extLst>
              </a:tr>
              <a:tr h="275858">
                <a:tc>
                  <a:txBody>
                    <a:bodyPr/>
                    <a:lstStyle/>
                    <a:p>
                      <a:pPr marL="6350" marR="33655" indent="-6350" algn="just">
                        <a:lnSpc>
                          <a:spcPct val="111000"/>
                        </a:lnSpc>
                        <a:spcAft>
                          <a:spcPts val="65"/>
                        </a:spcAft>
                      </a:pPr>
                      <a:r>
                        <a:rPr lang="lt-LT" sz="1800" kern="100">
                          <a:solidFill>
                            <a:srgbClr val="0C0006"/>
                          </a:solidFill>
                          <a:effectLst/>
                        </a:rPr>
                        <a:t>Kraujo spaudimas</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63,60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2F5496"/>
                          </a:solidFill>
                          <a:effectLst/>
                          <a:latin typeface="+mn-lt"/>
                          <a:ea typeface="Times New Roman" panose="02020603050405020304" pitchFamily="18" charset="0"/>
                          <a:cs typeface="Arial" panose="020B0604020202020204" pitchFamily="34" charset="0"/>
                        </a:rPr>
                        <a:t>70,00</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0C0006"/>
                          </a:solidFill>
                          <a:effectLst/>
                        </a:rPr>
                        <a:t>40,00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78,00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1097674264"/>
                  </a:ext>
                </a:extLst>
              </a:tr>
              <a:tr h="275858">
                <a:tc>
                  <a:txBody>
                    <a:bodyPr/>
                    <a:lstStyle/>
                    <a:p>
                      <a:pPr marL="6350" marR="33655" indent="-6350" algn="just">
                        <a:lnSpc>
                          <a:spcPct val="111000"/>
                        </a:lnSpc>
                        <a:spcAft>
                          <a:spcPts val="65"/>
                        </a:spcAft>
                      </a:pPr>
                      <a:r>
                        <a:rPr lang="lt-LT" sz="1800" kern="100">
                          <a:solidFill>
                            <a:srgbClr val="0C0006"/>
                          </a:solidFill>
                          <a:effectLst/>
                        </a:rPr>
                        <a:t>Odos storis</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51,80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C45911"/>
                          </a:solidFill>
                          <a:effectLst/>
                          <a:latin typeface="+mn-lt"/>
                          <a:ea typeface="Times New Roman" panose="02020603050405020304" pitchFamily="18" charset="0"/>
                          <a:cs typeface="Arial" panose="020B0604020202020204" pitchFamily="34" charset="0"/>
                        </a:rPr>
                        <a:t>39,00</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0C0006"/>
                          </a:solidFill>
                          <a:effectLst/>
                        </a:rPr>
                        <a:t>23,00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99,00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3221764971"/>
                  </a:ext>
                </a:extLst>
              </a:tr>
              <a:tr h="275858">
                <a:tc>
                  <a:txBody>
                    <a:bodyPr/>
                    <a:lstStyle/>
                    <a:p>
                      <a:pPr marL="6350" marR="33655" indent="-6350" algn="just">
                        <a:lnSpc>
                          <a:spcPct val="111000"/>
                        </a:lnSpc>
                        <a:spcAft>
                          <a:spcPts val="65"/>
                        </a:spcAft>
                      </a:pPr>
                      <a:r>
                        <a:rPr lang="lt-LT" sz="1800" kern="100">
                          <a:solidFill>
                            <a:srgbClr val="0C0006"/>
                          </a:solidFill>
                          <a:effectLst/>
                        </a:rPr>
                        <a:t>Insulino koncentracija</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354,40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2F5496"/>
                          </a:solidFill>
                          <a:effectLst/>
                          <a:latin typeface="+mn-lt"/>
                          <a:ea typeface="Times New Roman" panose="02020603050405020304" pitchFamily="18" charset="0"/>
                          <a:cs typeface="Arial" panose="020B0604020202020204" pitchFamily="34" charset="0"/>
                        </a:rPr>
                        <a:t>168,00</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0C0006"/>
                          </a:solidFill>
                          <a:effectLst/>
                        </a:rPr>
                        <a:t>0,000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846,00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3311241894"/>
                  </a:ext>
                </a:extLst>
              </a:tr>
              <a:tr h="275858">
                <a:tc>
                  <a:txBody>
                    <a:bodyPr/>
                    <a:lstStyle/>
                    <a:p>
                      <a:pPr marL="6350" marR="33655" indent="-6350" algn="just">
                        <a:lnSpc>
                          <a:spcPct val="111000"/>
                        </a:lnSpc>
                        <a:spcAft>
                          <a:spcPts val="65"/>
                        </a:spcAft>
                      </a:pPr>
                      <a:r>
                        <a:rPr lang="lt-LT" sz="1800" kern="100">
                          <a:solidFill>
                            <a:srgbClr val="0C0006"/>
                          </a:solidFill>
                          <a:effectLst/>
                        </a:rPr>
                        <a:t>KMI</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40,8</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2F5496"/>
                          </a:solidFill>
                          <a:effectLst/>
                          <a:latin typeface="+mn-lt"/>
                          <a:ea typeface="Times New Roman" panose="02020603050405020304" pitchFamily="18" charset="0"/>
                          <a:cs typeface="Arial" panose="020B0604020202020204" pitchFamily="34" charset="0"/>
                        </a:rPr>
                        <a:t>36,70</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0C0006"/>
                          </a:solidFill>
                          <a:effectLst/>
                        </a:rPr>
                        <a:t>30,1</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59,40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592970396"/>
                  </a:ext>
                </a:extLst>
              </a:tr>
              <a:tr h="275858">
                <a:tc>
                  <a:txBody>
                    <a:bodyPr/>
                    <a:lstStyle/>
                    <a:p>
                      <a:pPr marL="6350" marR="33655" indent="-6350" algn="just">
                        <a:lnSpc>
                          <a:spcPct val="111000"/>
                        </a:lnSpc>
                        <a:spcAft>
                          <a:spcPts val="65"/>
                        </a:spcAft>
                      </a:pPr>
                      <a:r>
                        <a:rPr lang="lt-LT" sz="1800" kern="100">
                          <a:solidFill>
                            <a:srgbClr val="0C0006"/>
                          </a:solidFill>
                          <a:effectLst/>
                        </a:rPr>
                        <a:t>Diabeto atsiradimo funkcija</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1,60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C45911"/>
                          </a:solidFill>
                          <a:effectLst/>
                          <a:latin typeface="+mn-lt"/>
                          <a:ea typeface="Times New Roman" panose="02020603050405020304" pitchFamily="18" charset="0"/>
                          <a:cs typeface="Arial" panose="020B0604020202020204" pitchFamily="34" charset="0"/>
                        </a:rPr>
                        <a:t>2,29</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0C0006"/>
                          </a:solidFill>
                          <a:effectLst/>
                        </a:rPr>
                        <a:t>0,400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2,42</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4091272032"/>
                  </a:ext>
                </a:extLst>
              </a:tr>
              <a:tr h="275858">
                <a:tc>
                  <a:txBody>
                    <a:bodyPr/>
                    <a:lstStyle/>
                    <a:p>
                      <a:pPr marL="6350" marR="33655" indent="-6350" algn="just">
                        <a:lnSpc>
                          <a:spcPct val="111000"/>
                        </a:lnSpc>
                        <a:spcAft>
                          <a:spcPts val="65"/>
                        </a:spcAft>
                      </a:pPr>
                      <a:r>
                        <a:rPr lang="lt-LT" sz="1800" kern="100">
                          <a:solidFill>
                            <a:srgbClr val="0C0006"/>
                          </a:solidFill>
                          <a:effectLst/>
                        </a:rPr>
                        <a:t>Amžius</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42,00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C45911"/>
                          </a:solidFill>
                          <a:effectLst/>
                          <a:latin typeface="+mn-lt"/>
                          <a:ea typeface="Times New Roman" panose="02020603050405020304" pitchFamily="18" charset="0"/>
                          <a:cs typeface="Arial" panose="020B0604020202020204" pitchFamily="34" charset="0"/>
                        </a:rPr>
                        <a:t>33,00</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0C0006"/>
                          </a:solidFill>
                          <a:effectLst/>
                        </a:rPr>
                        <a:t>25,00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62,00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1796854123"/>
                  </a:ext>
                </a:extLst>
              </a:tr>
              <a:tr h="275858">
                <a:tc gridSpan="5">
                  <a:txBody>
                    <a:bodyPr/>
                    <a:lstStyle/>
                    <a:p>
                      <a:pPr marL="6350" marR="33655" indent="-6350" algn="ctr">
                        <a:lnSpc>
                          <a:spcPct val="111000"/>
                        </a:lnSpc>
                        <a:spcAft>
                          <a:spcPts val="65"/>
                        </a:spcAft>
                      </a:pPr>
                      <a:r>
                        <a:rPr lang="lt-LT" sz="1800" kern="100">
                          <a:solidFill>
                            <a:schemeClr val="bg2"/>
                          </a:solidFill>
                          <a:effectLst/>
                        </a:rPr>
                        <a:t>Tikros išskirtys (n = 16)</a:t>
                      </a:r>
                      <a:endParaRPr lang="lt-LT" sz="1800" kern="100">
                        <a:solidFill>
                          <a:schemeClr val="bg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solidFill>
                      <a:schemeClr val="tx2"/>
                    </a:solidFill>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4007230455"/>
                  </a:ext>
                </a:extLst>
              </a:tr>
              <a:tr h="275858">
                <a:tc>
                  <a:txBody>
                    <a:bodyPr/>
                    <a:lstStyle/>
                    <a:p>
                      <a:pPr marL="6350" marR="33655" indent="-6350" algn="just">
                        <a:lnSpc>
                          <a:spcPct val="111000"/>
                        </a:lnSpc>
                        <a:spcAft>
                          <a:spcPts val="65"/>
                        </a:spcAft>
                      </a:pPr>
                      <a:r>
                        <a:rPr lang="lt-LT" sz="1800" kern="100">
                          <a:solidFill>
                            <a:srgbClr val="0C0006"/>
                          </a:solidFill>
                          <a:effectLst/>
                        </a:rPr>
                        <a:t>Nėštumų skaičius</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2,00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1,50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0,00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9,00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101191540"/>
                  </a:ext>
                </a:extLst>
              </a:tr>
              <a:tr h="275858">
                <a:tc>
                  <a:txBody>
                    <a:bodyPr/>
                    <a:lstStyle/>
                    <a:p>
                      <a:pPr marL="6350" marR="33655" indent="-6350" algn="just">
                        <a:lnSpc>
                          <a:spcPct val="111000"/>
                        </a:lnSpc>
                        <a:spcAft>
                          <a:spcPts val="65"/>
                        </a:spcAft>
                      </a:pPr>
                      <a:r>
                        <a:rPr lang="lt-LT" sz="1800" kern="100">
                          <a:solidFill>
                            <a:srgbClr val="0C0006"/>
                          </a:solidFill>
                          <a:effectLst/>
                        </a:rPr>
                        <a:t>Gliukozės koncentracija kraujyje</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147,20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149,50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82,00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197,00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3359960827"/>
                  </a:ext>
                </a:extLst>
              </a:tr>
              <a:tr h="275858">
                <a:tc>
                  <a:txBody>
                    <a:bodyPr/>
                    <a:lstStyle/>
                    <a:p>
                      <a:pPr marL="6350" marR="33655" indent="-6350" algn="just">
                        <a:lnSpc>
                          <a:spcPct val="111000"/>
                        </a:lnSpc>
                        <a:spcAft>
                          <a:spcPts val="65"/>
                        </a:spcAft>
                      </a:pPr>
                      <a:r>
                        <a:rPr lang="lt-LT" sz="1800" kern="100">
                          <a:solidFill>
                            <a:srgbClr val="0C0006"/>
                          </a:solidFill>
                          <a:effectLst/>
                        </a:rPr>
                        <a:t>Kraujo spaudimas</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73,38</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75,00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40,00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110,00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1136378644"/>
                  </a:ext>
                </a:extLst>
              </a:tr>
              <a:tr h="275858">
                <a:tc>
                  <a:txBody>
                    <a:bodyPr/>
                    <a:lstStyle/>
                    <a:p>
                      <a:pPr marL="6350" marR="33655" indent="-6350" algn="just">
                        <a:lnSpc>
                          <a:spcPct val="111000"/>
                        </a:lnSpc>
                        <a:spcAft>
                          <a:spcPts val="65"/>
                        </a:spcAft>
                      </a:pPr>
                      <a:r>
                        <a:rPr lang="lt-LT" sz="1800" kern="100">
                          <a:solidFill>
                            <a:srgbClr val="0C0006"/>
                          </a:solidFill>
                          <a:effectLst/>
                        </a:rPr>
                        <a:t>Odos storis</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34,25</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35,00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0,00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63,00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1512267736"/>
                  </a:ext>
                </a:extLst>
              </a:tr>
              <a:tr h="275858">
                <a:tc>
                  <a:txBody>
                    <a:bodyPr/>
                    <a:lstStyle/>
                    <a:p>
                      <a:pPr marL="6350" marR="33655" indent="-6350" algn="just">
                        <a:lnSpc>
                          <a:spcPct val="111000"/>
                        </a:lnSpc>
                        <a:spcAft>
                          <a:spcPts val="65"/>
                        </a:spcAft>
                      </a:pPr>
                      <a:r>
                        <a:rPr lang="lt-LT" sz="1800" kern="100">
                          <a:solidFill>
                            <a:srgbClr val="0C0006"/>
                          </a:solidFill>
                          <a:effectLst/>
                        </a:rPr>
                        <a:t>Insulino koncentracija</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340,40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357,5</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0,00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846,00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2295302788"/>
                  </a:ext>
                </a:extLst>
              </a:tr>
              <a:tr h="275858">
                <a:tc>
                  <a:txBody>
                    <a:bodyPr/>
                    <a:lstStyle/>
                    <a:p>
                      <a:pPr marL="6350" marR="33655" indent="-6350" algn="just">
                        <a:lnSpc>
                          <a:spcPct val="111000"/>
                        </a:lnSpc>
                        <a:spcAft>
                          <a:spcPts val="65"/>
                        </a:spcAft>
                      </a:pPr>
                      <a:r>
                        <a:rPr lang="lt-LT" sz="1800" kern="100">
                          <a:solidFill>
                            <a:srgbClr val="0C0006"/>
                          </a:solidFill>
                          <a:effectLst/>
                        </a:rPr>
                        <a:t>KMI</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39,58</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39,05</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24,20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67,10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4096654874"/>
                  </a:ext>
                </a:extLst>
              </a:tr>
              <a:tr h="275858">
                <a:tc>
                  <a:txBody>
                    <a:bodyPr/>
                    <a:lstStyle/>
                    <a:p>
                      <a:pPr marL="6350" marR="33655" indent="-6350" algn="just">
                        <a:lnSpc>
                          <a:spcPct val="111000"/>
                        </a:lnSpc>
                        <a:spcAft>
                          <a:spcPts val="65"/>
                        </a:spcAft>
                      </a:pPr>
                      <a:r>
                        <a:rPr lang="lt-LT" sz="1800" kern="100">
                          <a:solidFill>
                            <a:srgbClr val="0C0006"/>
                          </a:solidFill>
                          <a:effectLst/>
                        </a:rPr>
                        <a:t>Diabeto atsiradimo funkcija</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1,22</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1,14</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0,13</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2,42</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52446662"/>
                  </a:ext>
                </a:extLst>
              </a:tr>
              <a:tr h="275858">
                <a:tc>
                  <a:txBody>
                    <a:bodyPr/>
                    <a:lstStyle/>
                    <a:p>
                      <a:pPr marL="6350" marR="33655" indent="-6350" algn="just">
                        <a:lnSpc>
                          <a:spcPct val="111000"/>
                        </a:lnSpc>
                        <a:spcAft>
                          <a:spcPts val="65"/>
                        </a:spcAft>
                      </a:pPr>
                      <a:r>
                        <a:rPr lang="lt-LT" sz="1800" kern="100">
                          <a:solidFill>
                            <a:srgbClr val="0C0006"/>
                          </a:solidFill>
                          <a:effectLst/>
                        </a:rPr>
                        <a:t>Nėštumų skaičius</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33,00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27,00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21,00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tc>
                  <a:txBody>
                    <a:bodyPr/>
                    <a:lstStyle/>
                    <a:p>
                      <a:pPr marL="6350" marR="33655" indent="-6350" algn="just">
                        <a:lnSpc>
                          <a:spcPct val="111000"/>
                        </a:lnSpc>
                        <a:spcAft>
                          <a:spcPts val="65"/>
                        </a:spcAft>
                      </a:pPr>
                      <a:r>
                        <a:rPr lang="lt-LT" sz="1800" kern="100">
                          <a:solidFill>
                            <a:srgbClr val="0C0006"/>
                          </a:solidFill>
                          <a:effectLst/>
                        </a:rPr>
                        <a:t>81,00</a:t>
                      </a:r>
                      <a:endParaRPr lang="lt-LT" sz="1800" kern="100">
                        <a:solidFill>
                          <a:srgbClr val="0C0006"/>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0483" marR="60483" marT="0" marB="0"/>
                </a:tc>
                <a:extLst>
                  <a:ext uri="{0D108BD9-81ED-4DB2-BD59-A6C34878D82A}">
                    <a16:rowId xmlns:a16="http://schemas.microsoft.com/office/drawing/2014/main" val="3215703748"/>
                  </a:ext>
                </a:extLst>
              </a:tr>
            </a:tbl>
          </a:graphicData>
        </a:graphic>
      </p:graphicFrame>
    </p:spTree>
    <p:extLst>
      <p:ext uri="{BB962C8B-B14F-4D97-AF65-F5344CB8AC3E}">
        <p14:creationId xmlns:p14="http://schemas.microsoft.com/office/powerpoint/2010/main" val="2147526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633" y="454150"/>
            <a:ext cx="9472474" cy="1236998"/>
          </a:xfrm>
        </p:spPr>
        <p:txBody>
          <a:bodyPr>
            <a:normAutofit/>
          </a:bodyPr>
          <a:lstStyle/>
          <a:p>
            <a:r>
              <a:rPr lang="lt-LT" sz="3600">
                <a:latin typeface="Times New Roman"/>
                <a:cs typeface="Arial"/>
              </a:rPr>
              <a:t>DBSCAN algoritmas: reikšmingoms </a:t>
            </a:r>
            <a:r>
              <a:rPr lang="lt-LT" sz="3600" err="1">
                <a:latin typeface="Times New Roman"/>
                <a:cs typeface="Arial"/>
              </a:rPr>
              <a:t>kovariantėms</a:t>
            </a:r>
            <a:endParaRPr lang="en-US" sz="3600">
              <a:latin typeface="Times New Roman"/>
            </a:endParaRPr>
          </a:p>
        </p:txBody>
      </p:sp>
      <p:sp>
        <p:nvSpPr>
          <p:cNvPr id="3" name="Text Placeholder 2"/>
          <p:cNvSpPr>
            <a:spLocks noGrp="1"/>
          </p:cNvSpPr>
          <p:nvPr>
            <p:ph type="body" sz="quarter" idx="12"/>
          </p:nvPr>
        </p:nvSpPr>
        <p:spPr>
          <a:xfrm>
            <a:off x="659420" y="1582994"/>
            <a:ext cx="10668002" cy="2987960"/>
          </a:xfrm>
        </p:spPr>
        <p:txBody>
          <a:bodyPr vert="horz" lIns="91440" tIns="45720" rIns="91440" bIns="45720" rtlCol="0" anchor="t">
            <a:normAutofit/>
          </a:bodyPr>
          <a:lstStyle/>
          <a:p>
            <a:pPr algn="just"/>
            <a:r>
              <a:rPr lang="lt-LT" sz="2200">
                <a:solidFill>
                  <a:srgbClr val="000000"/>
                </a:solidFill>
                <a:latin typeface="Times New Roman" panose="02020603050405020304" pitchFamily="18" charset="0"/>
                <a:ea typeface="Times New Roman" panose="02020603050405020304" pitchFamily="18" charset="0"/>
              </a:rPr>
              <a:t>Matome, kad esant kaimynų skaičiui 4, 8, 60, 400 optimalus spindulys atitinkamai yra 0,18, 0,22, 0,36 ir 0,63. </a:t>
            </a:r>
            <a:endParaRPr lang="lt-LT">
              <a:solidFill>
                <a:schemeClr val="accent2">
                  <a:lumMod val="10000"/>
                </a:schemeClr>
              </a:solidFill>
              <a:latin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4" name="Paveikslėlis 3">
            <a:extLst>
              <a:ext uri="{FF2B5EF4-FFF2-40B4-BE49-F238E27FC236}">
                <a16:creationId xmlns:a16="http://schemas.microsoft.com/office/drawing/2014/main" id="{D45E64AA-750D-DE88-6A3D-C4F2409D5A93}"/>
              </a:ext>
            </a:extLst>
          </p:cNvPr>
          <p:cNvPicPr>
            <a:picLocks noChangeAspect="1"/>
          </p:cNvPicPr>
          <p:nvPr/>
        </p:nvPicPr>
        <p:blipFill rotWithShape="1">
          <a:blip r:embed="rId2"/>
          <a:srcRect t="3147"/>
          <a:stretch/>
        </p:blipFill>
        <p:spPr bwMode="auto">
          <a:xfrm>
            <a:off x="3333136" y="2202427"/>
            <a:ext cx="6453972" cy="43084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0827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fontScale="90000"/>
          </a:bodyPr>
          <a:lstStyle/>
          <a:p>
            <a:r>
              <a:rPr lang="lt-LT" sz="3600">
                <a:latin typeface="Times New Roman"/>
                <a:cs typeface="Arial"/>
              </a:rPr>
              <a:t>DBSCAN algoritmas: reikšmingoms </a:t>
            </a:r>
            <a:r>
              <a:rPr lang="lt-LT" sz="3600" err="1">
                <a:latin typeface="Times New Roman"/>
                <a:cs typeface="Arial"/>
              </a:rPr>
              <a:t>kovariantėms</a:t>
            </a:r>
            <a:endParaRPr lang="en-US" sz="3600">
              <a:latin typeface="Times New Roman"/>
            </a:endParaRPr>
          </a:p>
        </p:txBody>
      </p:sp>
      <p:sp>
        <p:nvSpPr>
          <p:cNvPr id="3" name="Text Placeholder 2"/>
          <p:cNvSpPr>
            <a:spLocks noGrp="1"/>
          </p:cNvSpPr>
          <p:nvPr>
            <p:ph type="body" sz="quarter" idx="12"/>
          </p:nvPr>
        </p:nvSpPr>
        <p:spPr>
          <a:xfrm>
            <a:off x="9380964" y="1134782"/>
            <a:ext cx="2405685" cy="5234085"/>
          </a:xfrm>
        </p:spPr>
        <p:txBody>
          <a:bodyPr vert="horz" lIns="91440" tIns="45720" rIns="91440" bIns="45720" rtlCol="0" anchor="t">
            <a:normAutofit/>
          </a:bodyPr>
          <a:lstStyle/>
          <a:p>
            <a:pPr algn="just"/>
            <a:r>
              <a:rPr lang="lt-LT">
                <a:solidFill>
                  <a:srgbClr val="000000"/>
                </a:solidFill>
                <a:effectLst/>
                <a:latin typeface="Times New Roman" panose="02020603050405020304" pitchFamily="18" charset="0"/>
                <a:ea typeface="Times New Roman" panose="02020603050405020304" pitchFamily="18" charset="0"/>
              </a:rPr>
              <a:t>Algoritmas atpažino tikrųjų išskirčių:</a:t>
            </a:r>
          </a:p>
          <a:p>
            <a:pPr marL="342900" indent="-342900" algn="just">
              <a:buFont typeface="Arial" panose="020B0604020202020204" pitchFamily="34" charset="0"/>
              <a:buChar char="•"/>
            </a:pPr>
            <a:r>
              <a:rPr lang="lt-LT">
                <a:solidFill>
                  <a:srgbClr val="000000"/>
                </a:solidFill>
                <a:effectLst/>
                <a:latin typeface="Times New Roman" panose="02020603050405020304" pitchFamily="18" charset="0"/>
                <a:ea typeface="Times New Roman" panose="02020603050405020304" pitchFamily="18" charset="0"/>
              </a:rPr>
              <a:t>Pirmajame grafike 8;</a:t>
            </a:r>
          </a:p>
          <a:p>
            <a:pPr marL="342900" indent="-342900" algn="just">
              <a:buFont typeface="Arial" panose="020B0604020202020204" pitchFamily="34" charset="0"/>
              <a:buChar char="•"/>
            </a:pPr>
            <a:r>
              <a:rPr lang="lt-LT">
                <a:solidFill>
                  <a:srgbClr val="000000"/>
                </a:solidFill>
                <a:latin typeface="Times New Roman" panose="02020603050405020304" pitchFamily="18" charset="0"/>
                <a:ea typeface="Times New Roman" panose="02020603050405020304" pitchFamily="18" charset="0"/>
              </a:rPr>
              <a:t>Antrajame 6;</a:t>
            </a:r>
          </a:p>
          <a:p>
            <a:pPr marL="342900" indent="-342900" algn="just">
              <a:buFont typeface="Arial" panose="020B0604020202020204" pitchFamily="34" charset="0"/>
              <a:buChar char="•"/>
            </a:pPr>
            <a:r>
              <a:rPr lang="lt-LT">
                <a:solidFill>
                  <a:srgbClr val="000000"/>
                </a:solidFill>
                <a:effectLst/>
                <a:latin typeface="Times New Roman" panose="02020603050405020304" pitchFamily="18" charset="0"/>
                <a:ea typeface="Times New Roman" panose="02020603050405020304" pitchFamily="18" charset="0"/>
              </a:rPr>
              <a:t>Trečiajame 5.</a:t>
            </a:r>
            <a:endParaRPr lang="lt-LT">
              <a:solidFill>
                <a:schemeClr val="accent2">
                  <a:lumMod val="10000"/>
                </a:schemeClr>
              </a:solidFill>
              <a:latin typeface="Times New Roman"/>
            </a:endParaRPr>
          </a:p>
          <a:p>
            <a:pPr algn="just"/>
            <a:endParaRPr lang="lt-LT" sz="1800">
              <a:solidFill>
                <a:srgbClr val="000000"/>
              </a:solidFill>
              <a:effectLst/>
              <a:latin typeface="Times New Roman" panose="02020603050405020304" pitchFamily="18" charset="0"/>
              <a:ea typeface="Times New Roman" panose="02020603050405020304" pitchFamily="18" charset="0"/>
            </a:endParaRPr>
          </a:p>
          <a:p>
            <a:pPr algn="just"/>
            <a:endParaRPr lang="lt-LT">
              <a:solidFill>
                <a:schemeClr val="accent2">
                  <a:lumMod val="10000"/>
                </a:schemeClr>
              </a:solidFill>
              <a:latin typeface="Times New Roman"/>
            </a:endParaRPr>
          </a:p>
        </p:txBody>
      </p:sp>
      <p:pic>
        <p:nvPicPr>
          <p:cNvPr id="4" name="Paveikslėlis 3">
            <a:extLst>
              <a:ext uri="{FF2B5EF4-FFF2-40B4-BE49-F238E27FC236}">
                <a16:creationId xmlns:a16="http://schemas.microsoft.com/office/drawing/2014/main" id="{6413E5B6-8183-8DD7-E5B3-5245C41092D8}"/>
              </a:ext>
            </a:extLst>
          </p:cNvPr>
          <p:cNvPicPr>
            <a:picLocks noChangeAspect="1"/>
          </p:cNvPicPr>
          <p:nvPr/>
        </p:nvPicPr>
        <p:blipFill rotWithShape="1">
          <a:blip r:embed="rId2"/>
          <a:srcRect t="2965" b="5359"/>
          <a:stretch/>
        </p:blipFill>
        <p:spPr bwMode="auto">
          <a:xfrm>
            <a:off x="0" y="1302314"/>
            <a:ext cx="9446349" cy="45681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66261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457" y="454150"/>
            <a:ext cx="9100419" cy="885080"/>
          </a:xfrm>
        </p:spPr>
        <p:txBody>
          <a:bodyPr>
            <a:normAutofit fontScale="90000"/>
          </a:bodyPr>
          <a:lstStyle/>
          <a:p>
            <a:r>
              <a:rPr lang="lt-LT" sz="3600">
                <a:latin typeface="Times New Roman"/>
                <a:cs typeface="Arial"/>
              </a:rPr>
              <a:t>DBSCAN algoritmas: reikšmingoms </a:t>
            </a:r>
            <a:r>
              <a:rPr lang="lt-LT" sz="3600" err="1">
                <a:latin typeface="Times New Roman"/>
                <a:cs typeface="Arial"/>
              </a:rPr>
              <a:t>kovariantėms</a:t>
            </a:r>
            <a:endParaRPr lang="en-US" sz="3600">
              <a:latin typeface="Times New Roman"/>
            </a:endParaRPr>
          </a:p>
        </p:txBody>
      </p:sp>
      <p:sp>
        <p:nvSpPr>
          <p:cNvPr id="3" name="Text Placeholder 2"/>
          <p:cNvSpPr>
            <a:spLocks noGrp="1"/>
          </p:cNvSpPr>
          <p:nvPr>
            <p:ph type="body" sz="quarter" idx="12"/>
          </p:nvPr>
        </p:nvSpPr>
        <p:spPr>
          <a:xfrm>
            <a:off x="718457" y="1279890"/>
            <a:ext cx="10036630" cy="3460452"/>
          </a:xfrm>
        </p:spPr>
        <p:txBody>
          <a:bodyPr vert="horz" lIns="91440" tIns="45720" rIns="91440" bIns="45720" rtlCol="0" anchor="t">
            <a:normAutofit/>
          </a:bodyPr>
          <a:lstStyle/>
          <a:p>
            <a:pPr algn="just"/>
            <a:endParaRPr lang="lt-LT">
              <a:solidFill>
                <a:schemeClr val="accent2">
                  <a:lumMod val="10000"/>
                </a:schemeClr>
              </a:solidFill>
              <a:latin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graphicFrame>
        <p:nvGraphicFramePr>
          <p:cNvPr id="4" name="Lentelė 3">
            <a:extLst>
              <a:ext uri="{FF2B5EF4-FFF2-40B4-BE49-F238E27FC236}">
                <a16:creationId xmlns:a16="http://schemas.microsoft.com/office/drawing/2014/main" id="{8C98D8E6-0824-F62A-7B29-F08B4EAC9B8A}"/>
              </a:ext>
            </a:extLst>
          </p:cNvPr>
          <p:cNvGraphicFramePr>
            <a:graphicFrameLocks noGrp="1"/>
          </p:cNvGraphicFramePr>
          <p:nvPr>
            <p:extLst>
              <p:ext uri="{D42A27DB-BD31-4B8C-83A1-F6EECF244321}">
                <p14:modId xmlns:p14="http://schemas.microsoft.com/office/powerpoint/2010/main" val="4188263397"/>
              </p:ext>
            </p:extLst>
          </p:nvPr>
        </p:nvGraphicFramePr>
        <p:xfrm>
          <a:off x="497398" y="1941679"/>
          <a:ext cx="10257689" cy="3460457"/>
        </p:xfrm>
        <a:graphic>
          <a:graphicData uri="http://schemas.openxmlformats.org/drawingml/2006/table">
            <a:tbl>
              <a:tblPr firstRow="1" firstCol="1" bandRow="1">
                <a:tableStyleId>{793D81CF-94F2-401A-BA57-92F5A7B2D0C5}</a:tableStyleId>
              </a:tblPr>
              <a:tblGrid>
                <a:gridCol w="4098972">
                  <a:extLst>
                    <a:ext uri="{9D8B030D-6E8A-4147-A177-3AD203B41FA5}">
                      <a16:colId xmlns:a16="http://schemas.microsoft.com/office/drawing/2014/main" val="3757177259"/>
                    </a:ext>
                  </a:extLst>
                </a:gridCol>
                <a:gridCol w="1635075">
                  <a:extLst>
                    <a:ext uri="{9D8B030D-6E8A-4147-A177-3AD203B41FA5}">
                      <a16:colId xmlns:a16="http://schemas.microsoft.com/office/drawing/2014/main" val="1035424379"/>
                    </a:ext>
                  </a:extLst>
                </a:gridCol>
                <a:gridCol w="1659695">
                  <a:extLst>
                    <a:ext uri="{9D8B030D-6E8A-4147-A177-3AD203B41FA5}">
                      <a16:colId xmlns:a16="http://schemas.microsoft.com/office/drawing/2014/main" val="2098950848"/>
                    </a:ext>
                  </a:extLst>
                </a:gridCol>
                <a:gridCol w="1524293">
                  <a:extLst>
                    <a:ext uri="{9D8B030D-6E8A-4147-A177-3AD203B41FA5}">
                      <a16:colId xmlns:a16="http://schemas.microsoft.com/office/drawing/2014/main" val="322206827"/>
                    </a:ext>
                  </a:extLst>
                </a:gridCol>
                <a:gridCol w="1339654">
                  <a:extLst>
                    <a:ext uri="{9D8B030D-6E8A-4147-A177-3AD203B41FA5}">
                      <a16:colId xmlns:a16="http://schemas.microsoft.com/office/drawing/2014/main" val="3296474185"/>
                    </a:ext>
                  </a:extLst>
                </a:gridCol>
              </a:tblGrid>
              <a:tr h="314587">
                <a:tc gridSpan="5">
                  <a:txBody>
                    <a:bodyPr/>
                    <a:lstStyle/>
                    <a:p>
                      <a:pPr marL="6350" marR="33655" indent="-6350" algn="ctr">
                        <a:lnSpc>
                          <a:spcPct val="111000"/>
                        </a:lnSpc>
                        <a:spcAft>
                          <a:spcPts val="65"/>
                        </a:spcAft>
                      </a:pPr>
                      <a:r>
                        <a:rPr lang="lt-LT" sz="2000" kern="100">
                          <a:effectLst/>
                          <a:latin typeface="Times New Roman" panose="02020603050405020304" pitchFamily="18" charset="0"/>
                          <a:cs typeface="Times New Roman" panose="02020603050405020304" pitchFamily="18" charset="0"/>
                        </a:rPr>
                        <a:t>Klasterio rastos išskirtys (n = 6)</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244689742"/>
                  </a:ext>
                </a:extLst>
              </a:tr>
              <a:tr h="314587">
                <a:tc>
                  <a:txBody>
                    <a:bodyPr/>
                    <a:lstStyle/>
                    <a:p>
                      <a:endParaRPr lang="lt-LT" sz="2000" kern="100">
                        <a:effectLst/>
                        <a:latin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Vidurkis</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Mediana</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Min</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Max</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36103502"/>
                  </a:ext>
                </a:extLst>
              </a:tr>
              <a:tr h="314587">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Nėštumų skaičius</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cs typeface="Arial" panose="020B0604020202020204" pitchFamily="34" charset="0"/>
                        </a:rPr>
                        <a:t>2,17</a:t>
                      </a:r>
                      <a:endParaRPr lang="lt-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000000"/>
                          </a:solidFill>
                          <a:effectLst/>
                          <a:latin typeface="+mn-lt"/>
                          <a:ea typeface="Times New Roman" panose="02020603050405020304" pitchFamily="18" charset="0"/>
                          <a:cs typeface="Arial" panose="020B0604020202020204" pitchFamily="34" charset="0"/>
                        </a:rPr>
                        <a:t>1,50</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0,00</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6,00</a:t>
                      </a:r>
                    </a:p>
                  </a:txBody>
                  <a:tcPr marL="68580" marR="68580" marT="0" marB="0"/>
                </a:tc>
                <a:extLst>
                  <a:ext uri="{0D108BD9-81ED-4DB2-BD59-A6C34878D82A}">
                    <a16:rowId xmlns:a16="http://schemas.microsoft.com/office/drawing/2014/main" val="3312768432"/>
                  </a:ext>
                </a:extLst>
              </a:tr>
              <a:tr h="314587">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Gliukozės koncentracija kraujyje</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cs typeface="Arial" panose="020B0604020202020204" pitchFamily="34" charset="0"/>
                        </a:rPr>
                        <a:t>136,00</a:t>
                      </a:r>
                      <a:endParaRPr lang="lt-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C45911"/>
                          </a:solidFill>
                          <a:effectLst/>
                          <a:latin typeface="+mn-lt"/>
                          <a:ea typeface="Times New Roman" panose="02020603050405020304" pitchFamily="18" charset="0"/>
                          <a:cs typeface="Arial" panose="020B0604020202020204" pitchFamily="34" charset="0"/>
                        </a:rPr>
                        <a:t>155,00</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0,00</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197,00</a:t>
                      </a:r>
                    </a:p>
                  </a:txBody>
                  <a:tcPr marL="68580" marR="68580" marT="0" marB="0"/>
                </a:tc>
                <a:extLst>
                  <a:ext uri="{0D108BD9-81ED-4DB2-BD59-A6C34878D82A}">
                    <a16:rowId xmlns:a16="http://schemas.microsoft.com/office/drawing/2014/main" val="1300092494"/>
                  </a:ext>
                </a:extLst>
              </a:tr>
              <a:tr h="314587">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KMI</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cs typeface="Arial" panose="020B0604020202020204" pitchFamily="34" charset="0"/>
                        </a:rPr>
                        <a:t>47,28</a:t>
                      </a:r>
                      <a:endParaRPr lang="lt-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C45911"/>
                          </a:solidFill>
                          <a:effectLst/>
                          <a:latin typeface="+mn-lt"/>
                          <a:ea typeface="Times New Roman" panose="02020603050405020304" pitchFamily="18" charset="0"/>
                          <a:cs typeface="Arial" panose="020B0604020202020204" pitchFamily="34" charset="0"/>
                        </a:rPr>
                        <a:t>41,50</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36,70</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67,10</a:t>
                      </a:r>
                    </a:p>
                  </a:txBody>
                  <a:tcPr marL="68580" marR="68580" marT="0" marB="0"/>
                </a:tc>
                <a:extLst>
                  <a:ext uri="{0D108BD9-81ED-4DB2-BD59-A6C34878D82A}">
                    <a16:rowId xmlns:a16="http://schemas.microsoft.com/office/drawing/2014/main" val="3235239683"/>
                  </a:ext>
                </a:extLst>
              </a:tr>
              <a:tr h="314587">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Diabeto atsiradimo funkcija</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cs typeface="Arial" panose="020B0604020202020204" pitchFamily="34" charset="0"/>
                        </a:rPr>
                        <a:t>1,70</a:t>
                      </a:r>
                      <a:endParaRPr lang="lt-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a:lnSpc>
                          <a:spcPct val="111000"/>
                        </a:lnSpc>
                        <a:spcAft>
                          <a:spcPts val="65"/>
                        </a:spcAft>
                      </a:pPr>
                      <a:r>
                        <a:rPr lang="lt-LT" sz="1800" kern="100">
                          <a:solidFill>
                            <a:srgbClr val="C45911"/>
                          </a:solidFill>
                          <a:effectLst/>
                          <a:latin typeface="+mn-lt"/>
                          <a:ea typeface="Times New Roman" panose="02020603050405020304" pitchFamily="18" charset="0"/>
                          <a:cs typeface="Arial" panose="020B0604020202020204" pitchFamily="34" charset="0"/>
                        </a:rPr>
                        <a:t>2,21</a:t>
                      </a:r>
                      <a:endParaRPr lang="en-LT" sz="1800" kern="100">
                        <a:solidFill>
                          <a:srgbClr val="000000"/>
                        </a:solidFill>
                        <a:effectLst/>
                        <a:latin typeface="+mn-lt"/>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0,32</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2,42</a:t>
                      </a:r>
                    </a:p>
                  </a:txBody>
                  <a:tcPr marL="68580" marR="68580" marT="0" marB="0"/>
                </a:tc>
                <a:extLst>
                  <a:ext uri="{0D108BD9-81ED-4DB2-BD59-A6C34878D82A}">
                    <a16:rowId xmlns:a16="http://schemas.microsoft.com/office/drawing/2014/main" val="313018104"/>
                  </a:ext>
                </a:extLst>
              </a:tr>
              <a:tr h="314587">
                <a:tc gridSpan="5">
                  <a:txBody>
                    <a:bodyPr/>
                    <a:lstStyle/>
                    <a:p>
                      <a:pPr marL="6350" marR="33655" indent="-6350" algn="ctr">
                        <a:lnSpc>
                          <a:spcPct val="111000"/>
                        </a:lnSpc>
                        <a:spcAft>
                          <a:spcPts val="65"/>
                        </a:spcAft>
                      </a:pPr>
                      <a:r>
                        <a:rPr lang="lt-LT" sz="2000" kern="100">
                          <a:solidFill>
                            <a:schemeClr val="bg2"/>
                          </a:solidFill>
                          <a:effectLst/>
                          <a:latin typeface="Times New Roman" panose="02020603050405020304" pitchFamily="18" charset="0"/>
                          <a:cs typeface="Times New Roman" panose="02020603050405020304" pitchFamily="18" charset="0"/>
                        </a:rPr>
                        <a:t>Tikros išskirtys (n = 16)</a:t>
                      </a:r>
                      <a:endParaRPr lang="lt-LT" sz="2000" kern="1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tx2"/>
                    </a:solidFill>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821764378"/>
                  </a:ext>
                </a:extLst>
              </a:tr>
              <a:tr h="314587">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Nėštumų skaičius</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2,00</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1,50</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0,00</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9,00</a:t>
                      </a:r>
                    </a:p>
                  </a:txBody>
                  <a:tcPr marL="68580" marR="68580" marT="0" marB="0"/>
                </a:tc>
                <a:extLst>
                  <a:ext uri="{0D108BD9-81ED-4DB2-BD59-A6C34878D82A}">
                    <a16:rowId xmlns:a16="http://schemas.microsoft.com/office/drawing/2014/main" val="1363334775"/>
                  </a:ext>
                </a:extLst>
              </a:tr>
              <a:tr h="314587">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Gliukozės koncentracija kraujyje</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147,20</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149,50</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82,00</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197,00</a:t>
                      </a:r>
                    </a:p>
                  </a:txBody>
                  <a:tcPr marL="68580" marR="68580" marT="0" marB="0"/>
                </a:tc>
                <a:extLst>
                  <a:ext uri="{0D108BD9-81ED-4DB2-BD59-A6C34878D82A}">
                    <a16:rowId xmlns:a16="http://schemas.microsoft.com/office/drawing/2014/main" val="1068048200"/>
                  </a:ext>
                </a:extLst>
              </a:tr>
              <a:tr h="314587">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KMI</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39,58</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39,05</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24,20</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67,10</a:t>
                      </a:r>
                    </a:p>
                  </a:txBody>
                  <a:tcPr marL="68580" marR="68580" marT="0" marB="0"/>
                </a:tc>
                <a:extLst>
                  <a:ext uri="{0D108BD9-81ED-4DB2-BD59-A6C34878D82A}">
                    <a16:rowId xmlns:a16="http://schemas.microsoft.com/office/drawing/2014/main" val="2874853535"/>
                  </a:ext>
                </a:extLst>
              </a:tr>
              <a:tr h="314587">
                <a:tc>
                  <a:txBody>
                    <a:bodyPr/>
                    <a:lstStyle/>
                    <a:p>
                      <a:pPr marL="6350" marR="33655" indent="-6350" algn="just">
                        <a:lnSpc>
                          <a:spcPct val="111000"/>
                        </a:lnSpc>
                        <a:spcAft>
                          <a:spcPts val="65"/>
                        </a:spcAft>
                      </a:pPr>
                      <a:r>
                        <a:rPr lang="lt-LT" sz="2000" kern="100">
                          <a:solidFill>
                            <a:schemeClr val="accent3"/>
                          </a:solidFill>
                          <a:effectLst/>
                          <a:latin typeface="Times New Roman" panose="02020603050405020304" pitchFamily="18" charset="0"/>
                          <a:cs typeface="Times New Roman" panose="02020603050405020304" pitchFamily="18" charset="0"/>
                        </a:rPr>
                        <a:t>Diabeto atsiradimo funkcija</a:t>
                      </a:r>
                      <a:endParaRPr lang="lt-LT" sz="20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1,22</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1,14</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0,13</a:t>
                      </a:r>
                    </a:p>
                  </a:txBody>
                  <a:tcPr marL="68580" marR="68580" marT="0" marB="0"/>
                </a:tc>
                <a:tc>
                  <a:txBody>
                    <a:bodyPr/>
                    <a:lstStyle/>
                    <a:p>
                      <a:pPr marL="6350" marR="33655" indent="-6350" algn="just" defTabSz="914400" rtl="0" eaLnBrk="1" latinLnBrk="0" hangingPunct="1">
                        <a:lnSpc>
                          <a:spcPct val="111000"/>
                        </a:lnSpc>
                        <a:spcAft>
                          <a:spcPts val="65"/>
                        </a:spcAft>
                      </a:pPr>
                      <a:r>
                        <a:rPr lang="lt-LT" sz="1800" kern="100">
                          <a:solidFill>
                            <a:srgbClr val="000000"/>
                          </a:solidFill>
                          <a:effectLst/>
                          <a:latin typeface="+mn-lt"/>
                          <a:ea typeface="+mn-ea"/>
                          <a:cs typeface="Arial" panose="020B0604020202020204" pitchFamily="34" charset="0"/>
                        </a:rPr>
                        <a:t>2,42</a:t>
                      </a:r>
                    </a:p>
                  </a:txBody>
                  <a:tcPr marL="68580" marR="68580" marT="0" marB="0"/>
                </a:tc>
                <a:extLst>
                  <a:ext uri="{0D108BD9-81ED-4DB2-BD59-A6C34878D82A}">
                    <a16:rowId xmlns:a16="http://schemas.microsoft.com/office/drawing/2014/main" val="1850983416"/>
                  </a:ext>
                </a:extLst>
              </a:tr>
            </a:tbl>
          </a:graphicData>
        </a:graphic>
      </p:graphicFrame>
    </p:spTree>
    <p:extLst>
      <p:ext uri="{BB962C8B-B14F-4D97-AF65-F5344CB8AC3E}">
        <p14:creationId xmlns:p14="http://schemas.microsoft.com/office/powerpoint/2010/main" val="1975335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969" y="450841"/>
            <a:ext cx="9053945" cy="885080"/>
          </a:xfrm>
        </p:spPr>
        <p:txBody>
          <a:bodyPr>
            <a:normAutofit/>
          </a:bodyPr>
          <a:lstStyle/>
          <a:p>
            <a:r>
              <a:rPr lang="lt-LT" sz="3600">
                <a:latin typeface="Times New Roman"/>
                <a:cs typeface="Arial"/>
              </a:rPr>
              <a:t>DBSCAN algoritmas: sumažinta dimensija</a:t>
            </a:r>
            <a:endParaRPr lang="en-US" sz="3600">
              <a:latin typeface="Times New Roman"/>
            </a:endParaRPr>
          </a:p>
        </p:txBody>
      </p:sp>
      <p:sp>
        <p:nvSpPr>
          <p:cNvPr id="3" name="Text Placeholder 2"/>
          <p:cNvSpPr>
            <a:spLocks noGrp="1"/>
          </p:cNvSpPr>
          <p:nvPr>
            <p:ph type="body" sz="quarter" idx="12"/>
          </p:nvPr>
        </p:nvSpPr>
        <p:spPr>
          <a:xfrm>
            <a:off x="761999" y="1253370"/>
            <a:ext cx="10047515" cy="3460452"/>
          </a:xfrm>
        </p:spPr>
        <p:txBody>
          <a:bodyPr vert="horz" lIns="91440" tIns="45720" rIns="91440" bIns="45720" rtlCol="0" anchor="t">
            <a:normAutofit/>
          </a:bodyPr>
          <a:lstStyle/>
          <a:p>
            <a:pPr algn="just"/>
            <a:r>
              <a:rPr lang="lt-LT">
                <a:solidFill>
                  <a:srgbClr val="000000"/>
                </a:solidFill>
                <a:latin typeface="Times New Roman" panose="02020603050405020304" pitchFamily="18" charset="0"/>
                <a:ea typeface="Times New Roman" panose="02020603050405020304" pitchFamily="18" charset="0"/>
              </a:rPr>
              <a:t>Matome, jog esant kaimynų skaičiui 3, 5, 60, 180 atitinkamai optimaliausia spindulio vertė yra 0,08, 0,09, 0,25 ir 0,45. Šiems parametrų rinkiniams pateiksime klasterizavimo rezultatus.</a:t>
            </a:r>
            <a:endParaRPr lang="lt-LT">
              <a:solidFill>
                <a:srgbClr val="000000"/>
              </a:solidFill>
              <a:effectLst/>
              <a:latin typeface="Times New Roman" panose="02020603050405020304" pitchFamily="18" charset="0"/>
              <a:ea typeface="Times New Roman" panose="02020603050405020304" pitchFamily="18" charset="0"/>
            </a:endParaRPr>
          </a:p>
          <a:p>
            <a:pPr algn="just"/>
            <a:endParaRPr lang="lt-LT">
              <a:solidFill>
                <a:schemeClr val="accent2">
                  <a:lumMod val="10000"/>
                </a:schemeClr>
              </a:solidFill>
              <a:latin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4" name="Paveikslėlis 3" descr="Paveikslėlis, kuriame yra diagrama&#10;&#10;Automatiškai sugeneruotas aprašymas">
            <a:extLst>
              <a:ext uri="{FF2B5EF4-FFF2-40B4-BE49-F238E27FC236}">
                <a16:creationId xmlns:a16="http://schemas.microsoft.com/office/drawing/2014/main" id="{A5E845F6-4175-788F-EE33-F1A49DE29294}"/>
              </a:ext>
            </a:extLst>
          </p:cNvPr>
          <p:cNvPicPr>
            <a:picLocks noChangeAspect="1"/>
          </p:cNvPicPr>
          <p:nvPr/>
        </p:nvPicPr>
        <p:blipFill rotWithShape="1">
          <a:blip r:embed="rId2"/>
          <a:srcRect t="2108"/>
          <a:stretch/>
        </p:blipFill>
        <p:spPr bwMode="auto">
          <a:xfrm>
            <a:off x="625402" y="2883242"/>
            <a:ext cx="3902807" cy="2987186"/>
          </a:xfrm>
          <a:prstGeom prst="rect">
            <a:avLst/>
          </a:prstGeom>
          <a:ln>
            <a:noFill/>
          </a:ln>
          <a:extLst>
            <a:ext uri="{53640926-AAD7-44D8-BBD7-CCE9431645EC}">
              <a14:shadowObscured xmlns:a14="http://schemas.microsoft.com/office/drawing/2010/main"/>
            </a:ext>
          </a:extLst>
        </p:spPr>
      </p:pic>
      <p:pic>
        <p:nvPicPr>
          <p:cNvPr id="7" name="Paveikslėlis 6">
            <a:extLst>
              <a:ext uri="{FF2B5EF4-FFF2-40B4-BE49-F238E27FC236}">
                <a16:creationId xmlns:a16="http://schemas.microsoft.com/office/drawing/2014/main" id="{71AD281B-95E9-15BF-38B8-490DBC3E48AE}"/>
              </a:ext>
            </a:extLst>
          </p:cNvPr>
          <p:cNvPicPr>
            <a:picLocks noChangeAspect="1"/>
          </p:cNvPicPr>
          <p:nvPr/>
        </p:nvPicPr>
        <p:blipFill rotWithShape="1">
          <a:blip r:embed="rId3"/>
          <a:srcRect t="2300"/>
          <a:stretch/>
        </p:blipFill>
        <p:spPr bwMode="auto">
          <a:xfrm>
            <a:off x="5785756" y="2153253"/>
            <a:ext cx="5194380" cy="39624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2648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E8E3-F65C-F8CA-FD3B-848093CB3BE5}"/>
              </a:ext>
            </a:extLst>
          </p:cNvPr>
          <p:cNvSpPr>
            <a:spLocks noGrp="1"/>
          </p:cNvSpPr>
          <p:nvPr>
            <p:ph type="title"/>
          </p:nvPr>
        </p:nvSpPr>
        <p:spPr>
          <a:xfrm>
            <a:off x="489343" y="401195"/>
            <a:ext cx="9053945" cy="1126868"/>
          </a:xfrm>
        </p:spPr>
        <p:txBody>
          <a:bodyPr/>
          <a:lstStyle/>
          <a:p>
            <a:r>
              <a:rPr lang="lt-LT" sz="4400" err="1">
                <a:latin typeface="Times New Roman"/>
                <a:cs typeface="Arial"/>
              </a:rPr>
              <a:t>k</a:t>
            </a:r>
            <a:r>
              <a:rPr lang="lt-LT" sz="4400">
                <a:latin typeface="Times New Roman"/>
                <a:cs typeface="Arial"/>
              </a:rPr>
              <a:t> – vidurkių algoritmas</a:t>
            </a:r>
            <a:endParaRPr lang="en-LT"/>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A8E68AF-BA72-07D5-24FD-A626945A2831}"/>
                  </a:ext>
                </a:extLst>
              </p:cNvPr>
              <p:cNvSpPr>
                <a:spLocks noGrp="1"/>
              </p:cNvSpPr>
              <p:nvPr>
                <p:ph type="body" sz="quarter" idx="12"/>
              </p:nvPr>
            </p:nvSpPr>
            <p:spPr>
              <a:xfrm>
                <a:off x="489343" y="1182641"/>
                <a:ext cx="3206894" cy="3852998"/>
              </a:xfrm>
            </p:spPr>
            <p:txBody>
              <a:bodyPr>
                <a:normAutofit/>
              </a:bodyPr>
              <a:lstStyle/>
              <a:p>
                <a:pPr marL="6350" marR="33655" indent="-6350" algn="just">
                  <a:lnSpc>
                    <a:spcPct val="111000"/>
                  </a:lnSpc>
                  <a:spcBef>
                    <a:spcPts val="200"/>
                  </a:spcBef>
                </a:pPr>
                <a:r>
                  <a:rPr lang="lt-LT" sz="1800" b="1" i="1">
                    <a:solidFill>
                      <a:srgbClr val="000000"/>
                    </a:solidFill>
                    <a:effectLst/>
                    <a:latin typeface="Times New Roman" panose="02020603050405020304" pitchFamily="18" charset="0"/>
                    <a:ea typeface="Yu Gothic Light" panose="020B0300000000000000" pitchFamily="34" charset="-128"/>
                    <a:cs typeface="Times New Roman" panose="02020603050405020304" pitchFamily="18" charset="0"/>
                  </a:rPr>
                  <a:t>Empirinis</a:t>
                </a:r>
                <a:r>
                  <a:rPr lang="lt-LT" sz="1800" b="1" i="1" dirty="0">
                    <a:solidFill>
                      <a:srgbClr val="000000"/>
                    </a:solidFill>
                    <a:effectLst/>
                    <a:latin typeface="Times New Roman" panose="02020603050405020304" pitchFamily="18" charset="0"/>
                    <a:ea typeface="Yu Gothic Light" panose="020B0300000000000000" pitchFamily="34" charset="-128"/>
                    <a:cs typeface="Times New Roman" panose="02020603050405020304" pitchFamily="18" charset="0"/>
                  </a:rPr>
                  <a:t> skaičiavimas </a:t>
                </a:r>
                <a:endParaRPr lang="en-LT" sz="1800" dirty="0">
                  <a:solidFill>
                    <a:srgbClr val="000000"/>
                  </a:solidFill>
                  <a:effectLst/>
                  <a:latin typeface="Times New Roman" panose="02020603050405020304" pitchFamily="18" charset="0"/>
                  <a:ea typeface="Times New Roman" panose="02020603050405020304" pitchFamily="18" charset="0"/>
                </a:endParaRPr>
              </a:p>
              <a:p>
                <a:pPr marL="6350" marR="33655" indent="-6350" algn="just">
                  <a:lnSpc>
                    <a:spcPct val="111000"/>
                  </a:lnSpc>
                  <a:spcAft>
                    <a:spcPts val="65"/>
                  </a:spcAft>
                </a:pPr>
                <a:r>
                  <a:rPr lang="lt-LT" sz="1800" dirty="0">
                    <a:solidFill>
                      <a:srgbClr val="000000"/>
                    </a:solidFill>
                    <a:effectLst/>
                    <a:latin typeface="Times New Roman" panose="02020603050405020304" pitchFamily="18" charset="0"/>
                    <a:ea typeface="Times New Roman" panose="02020603050405020304" pitchFamily="18" charset="0"/>
                  </a:rPr>
                  <a:t>Optimalus klasterių skaičius </a:t>
                </a:r>
                <a:r>
                  <a:rPr lang="lt-LT" sz="1800" dirty="0" err="1">
                    <a:solidFill>
                      <a:srgbClr val="000000"/>
                    </a:solidFill>
                    <a:effectLst/>
                    <a:latin typeface="Times New Roman" panose="02020603050405020304" pitchFamily="18" charset="0"/>
                    <a:ea typeface="Times New Roman" panose="02020603050405020304" pitchFamily="18" charset="0"/>
                  </a:rPr>
                  <a:t>paskačiuojamas</a:t>
                </a:r>
                <a:r>
                  <a:rPr lang="lt-LT" sz="1800" dirty="0">
                    <a:solidFill>
                      <a:srgbClr val="000000"/>
                    </a:solidFill>
                    <a:effectLst/>
                    <a:latin typeface="Times New Roman" panose="02020603050405020304" pitchFamily="18" charset="0"/>
                    <a:ea typeface="Times New Roman" panose="02020603050405020304" pitchFamily="18" charset="0"/>
                  </a:rPr>
                  <a:t> pagal formulę:</a:t>
                </a:r>
                <a:endParaRPr lang="en-LT" sz="1800" dirty="0">
                  <a:solidFill>
                    <a:srgbClr val="000000"/>
                  </a:solidFill>
                  <a:effectLst/>
                  <a:latin typeface="Times New Roman" panose="02020603050405020304" pitchFamily="18" charset="0"/>
                  <a:ea typeface="Times New Roman" panose="02020603050405020304" pitchFamily="18" charset="0"/>
                </a:endParaRPr>
              </a:p>
              <a:p>
                <a:pPr marL="6350" marR="33655" indent="-6350" algn="just">
                  <a:lnSpc>
                    <a:spcPct val="111000"/>
                  </a:lnSpc>
                  <a:spcAft>
                    <a:spcPts val="65"/>
                  </a:spcAft>
                </a:pPr>
                <a14:m>
                  <m:oMathPara xmlns:m="http://schemas.openxmlformats.org/officeDocument/2006/math">
                    <m:oMathParaPr>
                      <m:jc m:val="centerGroup"/>
                    </m:oMathParaPr>
                    <m:oMath xmlns:m="http://schemas.openxmlformats.org/officeDocument/2006/math">
                      <m:sSub>
                        <m:sSubPr>
                          <m:ctrlPr>
                            <a:rPr lang="en-LT" sz="1800" i="1">
                              <a:solidFill>
                                <a:srgbClr val="000000"/>
                              </a:solidFill>
                              <a:effectLst/>
                              <a:latin typeface="Cambria Math" panose="02040503050406030204" pitchFamily="18" charset="0"/>
                              <a:ea typeface="Times New Roman" panose="02020603050405020304" pitchFamily="18" charset="0"/>
                            </a:rPr>
                          </m:ctrlPr>
                        </m:sSubPr>
                        <m:e>
                          <m:r>
                            <a:rPr lang="lt-LT" sz="1800" i="1">
                              <a:solidFill>
                                <a:srgbClr val="000000"/>
                              </a:solidFill>
                              <a:effectLst/>
                              <a:latin typeface="Cambria Math" panose="02040503050406030204" pitchFamily="18" charset="0"/>
                              <a:ea typeface="Times New Roman" panose="02020603050405020304" pitchFamily="18" charset="0"/>
                            </a:rPr>
                            <m:t>𝑁</m:t>
                          </m:r>
                        </m:e>
                        <m:sub>
                          <m:r>
                            <a:rPr lang="lt-LT" sz="1800" i="1">
                              <a:solidFill>
                                <a:srgbClr val="000000"/>
                              </a:solidFill>
                              <a:effectLst/>
                              <a:latin typeface="Cambria Math" panose="02040503050406030204" pitchFamily="18" charset="0"/>
                              <a:ea typeface="Times New Roman" panose="02020603050405020304" pitchFamily="18" charset="0"/>
                            </a:rPr>
                            <m:t>𝑘𝑙𝑎𝑠𝑡</m:t>
                          </m:r>
                        </m:sub>
                      </m:sSub>
                      <m:r>
                        <a:rPr lang="lt-LT" sz="1800" i="1">
                          <a:solidFill>
                            <a:srgbClr val="000000"/>
                          </a:solidFill>
                          <a:effectLst/>
                          <a:latin typeface="Cambria Math" panose="02040503050406030204" pitchFamily="18" charset="0"/>
                          <a:ea typeface="Times New Roman" panose="02020603050405020304" pitchFamily="18" charset="0"/>
                        </a:rPr>
                        <m:t>≈</m:t>
                      </m:r>
                      <m:rad>
                        <m:radPr>
                          <m:degHide m:val="on"/>
                          <m:ctrlPr>
                            <a:rPr lang="en-LT" sz="1800" i="1">
                              <a:solidFill>
                                <a:srgbClr val="000000"/>
                              </a:solidFill>
                              <a:effectLst/>
                              <a:latin typeface="Cambria Math" panose="02040503050406030204" pitchFamily="18" charset="0"/>
                              <a:ea typeface="Times New Roman" panose="02020603050405020304" pitchFamily="18" charset="0"/>
                            </a:rPr>
                          </m:ctrlPr>
                        </m:radPr>
                        <m:deg/>
                        <m:e>
                          <m:r>
                            <a:rPr lang="lt-LT" sz="1800" i="1">
                              <a:solidFill>
                                <a:srgbClr val="000000"/>
                              </a:solidFill>
                              <a:effectLst/>
                              <a:latin typeface="Cambria Math" panose="02040503050406030204" pitchFamily="18" charset="0"/>
                              <a:ea typeface="Times New Roman" panose="02020603050405020304" pitchFamily="18" charset="0"/>
                            </a:rPr>
                            <m:t>𝑛</m:t>
                          </m:r>
                          <m:r>
                            <a:rPr lang="lt-LT" sz="1800" i="1">
                              <a:solidFill>
                                <a:srgbClr val="000000"/>
                              </a:solidFill>
                              <a:effectLst/>
                              <a:latin typeface="Cambria Math" panose="02040503050406030204" pitchFamily="18" charset="0"/>
                              <a:ea typeface="Times New Roman" panose="02020603050405020304" pitchFamily="18" charset="0"/>
                            </a:rPr>
                            <m:t>/2</m:t>
                          </m:r>
                        </m:e>
                      </m:rad>
                    </m:oMath>
                  </m:oMathPara>
                </a14:m>
                <a:endParaRPr lang="en-LT" sz="1800" dirty="0">
                  <a:solidFill>
                    <a:srgbClr val="000000"/>
                  </a:solidFill>
                  <a:effectLst/>
                  <a:latin typeface="Times New Roman" panose="02020603050405020304" pitchFamily="18" charset="0"/>
                  <a:ea typeface="Times New Roman" panose="02020603050405020304" pitchFamily="18" charset="0"/>
                </a:endParaRPr>
              </a:p>
              <a:p>
                <a:pPr marL="6350" marR="33655" indent="-6350" algn="just">
                  <a:lnSpc>
                    <a:spcPct val="111000"/>
                  </a:lnSpc>
                  <a:spcAft>
                    <a:spcPts val="65"/>
                  </a:spcAft>
                </a:pPr>
                <a:r>
                  <a:rPr lang="lt-LT" sz="1800" i="1" dirty="0">
                    <a:solidFill>
                      <a:srgbClr val="000000"/>
                    </a:solidFill>
                    <a:effectLst/>
                    <a:latin typeface="Times New Roman" panose="02020603050405020304" pitchFamily="18" charset="0"/>
                    <a:ea typeface="Times New Roman" panose="02020603050405020304" pitchFamily="18" charset="0"/>
                  </a:rPr>
                  <a:t>kur </a:t>
                </a:r>
                <a:r>
                  <a:rPr lang="lt-LT" sz="1800" i="1" err="1">
                    <a:solidFill>
                      <a:srgbClr val="000000"/>
                    </a:solidFill>
                    <a:effectLst/>
                    <a:latin typeface="Times New Roman" panose="02020603050405020304" pitchFamily="18" charset="0"/>
                    <a:ea typeface="Times New Roman" panose="02020603050405020304" pitchFamily="18" charset="0"/>
                  </a:rPr>
                  <a:t>n</a:t>
                </a:r>
                <a:r>
                  <a:rPr lang="lt-LT" sz="1800" i="1" dirty="0">
                    <a:solidFill>
                      <a:srgbClr val="000000"/>
                    </a:solidFill>
                    <a:effectLst/>
                    <a:latin typeface="Times New Roman" panose="02020603050405020304" pitchFamily="18" charset="0"/>
                    <a:ea typeface="Times New Roman" panose="02020603050405020304" pitchFamily="18" charset="0"/>
                  </a:rPr>
                  <a:t> – </a:t>
                </a:r>
                <a:r>
                  <a:rPr lang="lt-LT" sz="1800" i="1" dirty="0" err="1">
                    <a:solidFill>
                      <a:srgbClr val="000000"/>
                    </a:solidFill>
                    <a:effectLst/>
                    <a:latin typeface="Times New Roman" panose="02020603050405020304" pitchFamily="18" charset="0"/>
                    <a:ea typeface="Times New Roman" panose="02020603050405020304" pitchFamily="18" charset="0"/>
                  </a:rPr>
                  <a:t>kovariančių</a:t>
                </a:r>
                <a:r>
                  <a:rPr lang="lt-LT" sz="1800" i="1" dirty="0">
                    <a:solidFill>
                      <a:srgbClr val="000000"/>
                    </a:solidFill>
                    <a:effectLst/>
                    <a:latin typeface="Times New Roman" panose="02020603050405020304" pitchFamily="18" charset="0"/>
                    <a:ea typeface="Times New Roman" panose="02020603050405020304" pitchFamily="18" charset="0"/>
                  </a:rPr>
                  <a:t> skaičius</a:t>
                </a:r>
              </a:p>
              <a:p>
                <a:pPr marL="6350" marR="33655" indent="-6350" algn="just">
                  <a:lnSpc>
                    <a:spcPct val="111000"/>
                  </a:lnSpc>
                  <a:spcAft>
                    <a:spcPts val="65"/>
                  </a:spcAft>
                </a:pPr>
                <a:r>
                  <a:rPr lang="lt-LT" sz="1800" dirty="0">
                    <a:solidFill>
                      <a:srgbClr val="000000"/>
                    </a:solidFill>
                    <a:effectLst/>
                    <a:latin typeface="Times New Roman" panose="02020603050405020304" pitchFamily="18" charset="0"/>
                    <a:ea typeface="Times New Roman" panose="02020603050405020304" pitchFamily="18" charset="0"/>
                  </a:rPr>
                  <a:t>Pritaikę formulę gauname: </a:t>
                </a:r>
                <a14:m>
                  <m:oMath xmlns:m="http://schemas.openxmlformats.org/officeDocument/2006/math">
                    <m:rad>
                      <m:radPr>
                        <m:degHide m:val="on"/>
                        <m:ctrlPr>
                          <a:rPr lang="en-LT" sz="1800" i="1">
                            <a:solidFill>
                              <a:srgbClr val="000000"/>
                            </a:solidFill>
                            <a:effectLst/>
                            <a:latin typeface="Cambria Math" panose="02040503050406030204" pitchFamily="18" charset="0"/>
                            <a:ea typeface="Times New Roman" panose="02020603050405020304" pitchFamily="18" charset="0"/>
                          </a:rPr>
                        </m:ctrlPr>
                      </m:radPr>
                      <m:deg/>
                      <m:e>
                        <m:r>
                          <a:rPr lang="lt-LT" sz="1800" i="1">
                            <a:solidFill>
                              <a:srgbClr val="000000"/>
                            </a:solidFill>
                            <a:effectLst/>
                            <a:latin typeface="Cambria Math" panose="02040503050406030204" pitchFamily="18" charset="0"/>
                            <a:ea typeface="Times New Roman" panose="02020603050405020304" pitchFamily="18" charset="0"/>
                          </a:rPr>
                          <m:t>8/2</m:t>
                        </m:r>
                      </m:e>
                    </m:rad>
                    <m:r>
                      <a:rPr lang="lt-LT" sz="1800" i="1">
                        <a:solidFill>
                          <a:srgbClr val="000000"/>
                        </a:solidFill>
                        <a:effectLst/>
                        <a:latin typeface="Cambria Math" panose="02040503050406030204" pitchFamily="18" charset="0"/>
                        <a:ea typeface="Times New Roman" panose="02020603050405020304" pitchFamily="18" charset="0"/>
                      </a:rPr>
                      <m:t>=2</m:t>
                    </m:r>
                  </m:oMath>
                </a14:m>
                <a:r>
                  <a:rPr lang="lt-LT" sz="1800" dirty="0">
                    <a:solidFill>
                      <a:srgbClr val="000000"/>
                    </a:solidFill>
                    <a:effectLst/>
                    <a:latin typeface="Times New Roman" panose="02020603050405020304" pitchFamily="18" charset="0"/>
                    <a:ea typeface="Times New Roman" panose="02020603050405020304" pitchFamily="18" charset="0"/>
                  </a:rPr>
                  <a:t>, vadinasi optimalus klasterių skaičius – </a:t>
                </a:r>
                <a:r>
                  <a:rPr lang="en-US" sz="1800" dirty="0">
                    <a:solidFill>
                      <a:srgbClr val="000000"/>
                    </a:solidFill>
                    <a:effectLst/>
                    <a:latin typeface="Times New Roman" panose="02020603050405020304" pitchFamily="18" charset="0"/>
                    <a:ea typeface="Times New Roman" panose="02020603050405020304" pitchFamily="18" charset="0"/>
                  </a:rPr>
                  <a:t>2.</a:t>
                </a:r>
                <a:endParaRPr lang="en-LT" sz="1800" dirty="0">
                  <a:solidFill>
                    <a:srgbClr val="000000"/>
                  </a:solidFill>
                  <a:effectLst/>
                  <a:latin typeface="Times New Roman" panose="02020603050405020304" pitchFamily="18" charset="0"/>
                  <a:ea typeface="Times New Roman" panose="02020603050405020304" pitchFamily="18" charset="0"/>
                </a:endParaRPr>
              </a:p>
              <a:p>
                <a:pPr marL="6350" marR="33655" indent="-6350" algn="just">
                  <a:lnSpc>
                    <a:spcPct val="111000"/>
                  </a:lnSpc>
                  <a:spcAft>
                    <a:spcPts val="65"/>
                  </a:spcAft>
                </a:pPr>
                <a:endParaRPr lang="en-LT" sz="1800" dirty="0">
                  <a:solidFill>
                    <a:srgbClr val="000000"/>
                  </a:solidFill>
                  <a:effectLst/>
                  <a:latin typeface="Times New Roman" panose="02020603050405020304" pitchFamily="18" charset="0"/>
                  <a:ea typeface="Times New Roman" panose="02020603050405020304" pitchFamily="18" charset="0"/>
                </a:endParaRPr>
              </a:p>
              <a:p>
                <a:endParaRPr lang="en-LT" dirty="0"/>
              </a:p>
            </p:txBody>
          </p:sp>
        </mc:Choice>
        <mc:Fallback xmlns="">
          <p:sp>
            <p:nvSpPr>
              <p:cNvPr id="3" name="Text Placeholder 2">
                <a:extLst>
                  <a:ext uri="{FF2B5EF4-FFF2-40B4-BE49-F238E27FC236}">
                    <a16:creationId xmlns:a16="http://schemas.microsoft.com/office/drawing/2014/main" id="{FA8E68AF-BA72-07D5-24FD-A626945A2831}"/>
                  </a:ext>
                </a:extLst>
              </p:cNvPr>
              <p:cNvSpPr>
                <a:spLocks noGrp="1" noRot="1" noChangeAspect="1" noMove="1" noResize="1" noEditPoints="1" noAdjustHandles="1" noChangeArrowheads="1" noChangeShapeType="1" noTextEdit="1"/>
              </p:cNvSpPr>
              <p:nvPr>
                <p:ph type="body" sz="quarter" idx="12"/>
              </p:nvPr>
            </p:nvSpPr>
            <p:spPr>
              <a:xfrm>
                <a:off x="489343" y="1182641"/>
                <a:ext cx="3206894" cy="3852998"/>
              </a:xfrm>
              <a:blipFill>
                <a:blip r:embed="rId2"/>
                <a:stretch>
                  <a:fillRect l="-1521" t="-633" r="-570"/>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A3D01C79-353A-008A-496A-28C73F219A81}"/>
              </a:ext>
            </a:extLst>
          </p:cNvPr>
          <p:cNvGraphicFramePr>
            <a:graphicFrameLocks noGrp="1"/>
          </p:cNvGraphicFramePr>
          <p:nvPr>
            <p:extLst>
              <p:ext uri="{D42A27DB-BD31-4B8C-83A1-F6EECF244321}">
                <p14:modId xmlns:p14="http://schemas.microsoft.com/office/powerpoint/2010/main" val="2468508480"/>
              </p:ext>
            </p:extLst>
          </p:nvPr>
        </p:nvGraphicFramePr>
        <p:xfrm>
          <a:off x="3696237" y="1365162"/>
          <a:ext cx="8006420" cy="5190177"/>
        </p:xfrm>
        <a:graphic>
          <a:graphicData uri="http://schemas.openxmlformats.org/drawingml/2006/table">
            <a:tbl>
              <a:tblPr firstRow="1" firstCol="1" bandRow="1">
                <a:tableStyleId>{073A0DAA-6AF3-43AB-8588-CEC1D06C72B9}</a:tableStyleId>
              </a:tblPr>
              <a:tblGrid>
                <a:gridCol w="1333832">
                  <a:extLst>
                    <a:ext uri="{9D8B030D-6E8A-4147-A177-3AD203B41FA5}">
                      <a16:colId xmlns:a16="http://schemas.microsoft.com/office/drawing/2014/main" val="111848953"/>
                    </a:ext>
                  </a:extLst>
                </a:gridCol>
                <a:gridCol w="1335546">
                  <a:extLst>
                    <a:ext uri="{9D8B030D-6E8A-4147-A177-3AD203B41FA5}">
                      <a16:colId xmlns:a16="http://schemas.microsoft.com/office/drawing/2014/main" val="2631477082"/>
                    </a:ext>
                  </a:extLst>
                </a:gridCol>
                <a:gridCol w="1333832">
                  <a:extLst>
                    <a:ext uri="{9D8B030D-6E8A-4147-A177-3AD203B41FA5}">
                      <a16:colId xmlns:a16="http://schemas.microsoft.com/office/drawing/2014/main" val="889006412"/>
                    </a:ext>
                  </a:extLst>
                </a:gridCol>
                <a:gridCol w="1333832">
                  <a:extLst>
                    <a:ext uri="{9D8B030D-6E8A-4147-A177-3AD203B41FA5}">
                      <a16:colId xmlns:a16="http://schemas.microsoft.com/office/drawing/2014/main" val="230701014"/>
                    </a:ext>
                  </a:extLst>
                </a:gridCol>
                <a:gridCol w="1334689">
                  <a:extLst>
                    <a:ext uri="{9D8B030D-6E8A-4147-A177-3AD203B41FA5}">
                      <a16:colId xmlns:a16="http://schemas.microsoft.com/office/drawing/2014/main" val="2293602309"/>
                    </a:ext>
                  </a:extLst>
                </a:gridCol>
                <a:gridCol w="1334689">
                  <a:extLst>
                    <a:ext uri="{9D8B030D-6E8A-4147-A177-3AD203B41FA5}">
                      <a16:colId xmlns:a16="http://schemas.microsoft.com/office/drawing/2014/main" val="3107340420"/>
                    </a:ext>
                  </a:extLst>
                </a:gridCol>
              </a:tblGrid>
              <a:tr h="269943">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Vidurkis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just">
                        <a:lnSpc>
                          <a:spcPct val="111000"/>
                        </a:lnSpc>
                        <a:spcAft>
                          <a:spcPts val="65"/>
                        </a:spcAft>
                      </a:pPr>
                      <a:r>
                        <a:rPr lang="lt-LT" sz="1400" kern="100" dirty="0">
                          <a:effectLst/>
                          <a:latin typeface="Times New Roman" panose="02020603050405020304" pitchFamily="18" charset="0"/>
                          <a:cs typeface="Times New Roman" panose="02020603050405020304" pitchFamily="18" charset="0"/>
                        </a:rPr>
                        <a:t>Mediana</a:t>
                      </a:r>
                      <a:endParaRPr lang="en-LT"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Min</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Max</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3871378546"/>
                  </a:ext>
                </a:extLst>
              </a:tr>
              <a:tr h="269943">
                <a:tc rowSpan="8">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en-US" sz="1400" kern="100">
                          <a:effectLst/>
                          <a:latin typeface="Times New Roman" panose="02020603050405020304" pitchFamily="18" charset="0"/>
                          <a:cs typeface="Times New Roman" panose="02020603050405020304" pitchFamily="18" charset="0"/>
                        </a:rPr>
                        <a:t> </a:t>
                      </a:r>
                      <a:endParaRPr lang="en-LT" sz="1400" kern="100">
                        <a:effectLst/>
                        <a:latin typeface="Times New Roman" panose="02020603050405020304" pitchFamily="18" charset="0"/>
                        <a:cs typeface="Times New Roman" panose="02020603050405020304" pitchFamily="18" charset="0"/>
                      </a:endParaRPr>
                    </a:p>
                    <a:p>
                      <a:pPr marL="6350" marR="33655" indent="-6350" algn="just">
                        <a:lnSpc>
                          <a:spcPct val="111000"/>
                        </a:lnSpc>
                        <a:spcAft>
                          <a:spcPts val="65"/>
                        </a:spcAft>
                      </a:pPr>
                      <a:r>
                        <a:rPr lang="en-US"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endParaRPr lang="lt-LT" sz="1400" kern="100">
                        <a:effectLst/>
                        <a:latin typeface="Times New Roman" panose="02020603050405020304" pitchFamily="18" charset="0"/>
                        <a:cs typeface="Times New Roman" panose="02020603050405020304" pitchFamily="18" charset="0"/>
                      </a:endParaRP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1</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Nėštumas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17</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2883820215"/>
                  </a:ext>
                </a:extLst>
              </a:tr>
              <a:tr h="269943">
                <a:tc vMerge="1">
                  <a:txBody>
                    <a:bodyPr/>
                    <a:lstStyle/>
                    <a:p>
                      <a:pPr marL="6350" marR="33655" indent="-6350" algn="just">
                        <a:lnSpc>
                          <a:spcPct val="111000"/>
                        </a:lnSpc>
                        <a:spcAft>
                          <a:spcPts val="65"/>
                        </a:spcAft>
                      </a:pPr>
                      <a:r>
                        <a:rPr lang="lt-LT"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Gliukozė</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115,25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111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199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3589602718"/>
                  </a:ext>
                </a:extLst>
              </a:tr>
              <a:tr h="579633">
                <a:tc vMerge="1">
                  <a:txBody>
                    <a:bodyPr/>
                    <a:lstStyle/>
                    <a:p>
                      <a:pPr marL="6350" marR="33655" indent="-6350" algn="ctr">
                        <a:lnSpc>
                          <a:spcPct val="111000"/>
                        </a:lnSpc>
                        <a:spcAft>
                          <a:spcPts val="65"/>
                        </a:spcAft>
                      </a:pPr>
                      <a:r>
                        <a:rPr lang="en-US" sz="1000" kern="100">
                          <a:effectLst/>
                        </a:rPr>
                        <a:t> </a:t>
                      </a:r>
                      <a:endParaRPr lang="en-LT" sz="1000" kern="100">
                        <a:effectLst/>
                      </a:endParaRPr>
                    </a:p>
                    <a:p>
                      <a:pPr marL="6350" marR="33655" indent="-6350" algn="just">
                        <a:lnSpc>
                          <a:spcPct val="111000"/>
                        </a:lnSpc>
                        <a:spcAft>
                          <a:spcPts val="65"/>
                        </a:spcAft>
                      </a:pPr>
                      <a:r>
                        <a:rPr lang="en-US"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Kraujo spaudimas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122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1926877621"/>
                  </a:ext>
                </a:extLst>
              </a:tr>
              <a:tr h="269943">
                <a:tc vMerge="1">
                  <a:txBody>
                    <a:bodyPr/>
                    <a:lstStyle/>
                    <a:p>
                      <a:pPr marL="6350" marR="33655" indent="-6350" algn="ctr">
                        <a:lnSpc>
                          <a:spcPct val="111000"/>
                        </a:lnSpc>
                        <a:spcAft>
                          <a:spcPts val="65"/>
                        </a:spcAft>
                      </a:pPr>
                      <a:r>
                        <a:rPr lang="lt-LT" sz="1000" kern="100">
                          <a:effectLst/>
                        </a:rPr>
                        <a:t>1</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Odos storis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18,76</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99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2699307588"/>
                  </a:ext>
                </a:extLst>
              </a:tr>
              <a:tr h="269943">
                <a:tc vMerge="1">
                  <a:txBody>
                    <a:bodyPr/>
                    <a:lstStyle/>
                    <a:p>
                      <a:pPr marL="6350" marR="33655" indent="-6350" algn="ctr">
                        <a:lnSpc>
                          <a:spcPct val="111000"/>
                        </a:lnSpc>
                        <a:spcAft>
                          <a:spcPts val="65"/>
                        </a:spcAft>
                      </a:pPr>
                      <a:r>
                        <a:rPr lang="lt-LT"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Insulinas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145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4255127062"/>
                  </a:ext>
                </a:extLst>
              </a:tr>
              <a:tr h="269943">
                <a:tc vMerge="1">
                  <a:txBody>
                    <a:bodyPr/>
                    <a:lstStyle/>
                    <a:p>
                      <a:pPr marL="6350" marR="33655" indent="-6350" algn="ctr">
                        <a:lnSpc>
                          <a:spcPct val="111000"/>
                        </a:lnSpc>
                        <a:spcAft>
                          <a:spcPts val="65"/>
                        </a:spcAft>
                      </a:pPr>
                      <a:r>
                        <a:rPr lang="lt-LT"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KMI</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31,20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18,20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67,10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2604539859"/>
                  </a:ext>
                </a:extLst>
              </a:tr>
              <a:tr h="269943">
                <a:tc vMerge="1">
                  <a:txBody>
                    <a:bodyPr/>
                    <a:lstStyle/>
                    <a:p>
                      <a:pPr marL="6350" marR="33655" indent="-6350" algn="ctr">
                        <a:lnSpc>
                          <a:spcPct val="111000"/>
                        </a:lnSpc>
                        <a:spcAft>
                          <a:spcPts val="65"/>
                        </a:spcAft>
                      </a:pPr>
                      <a:r>
                        <a:rPr lang="lt-LT"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Diabeto f-ja</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0,44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0,34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0,08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2,42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1882807665"/>
                  </a:ext>
                </a:extLst>
              </a:tr>
              <a:tr h="269943">
                <a:tc vMerge="1">
                  <a:txBody>
                    <a:bodyPr/>
                    <a:lstStyle/>
                    <a:p>
                      <a:pPr marL="6350" marR="33655" indent="-6350" algn="ctr">
                        <a:lnSpc>
                          <a:spcPct val="111000"/>
                        </a:lnSpc>
                        <a:spcAft>
                          <a:spcPts val="65"/>
                        </a:spcAft>
                      </a:pPr>
                      <a:r>
                        <a:rPr lang="lt-LT"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Amžius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81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3754872420"/>
                  </a:ext>
                </a:extLst>
              </a:tr>
              <a:tr h="269943">
                <a:tc rowSpan="8">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endParaRPr lang="lt-LT" sz="1400" kern="100">
                        <a:effectLst/>
                        <a:latin typeface="Times New Roman" panose="02020603050405020304" pitchFamily="18" charset="0"/>
                        <a:cs typeface="Times New Roman" panose="02020603050405020304" pitchFamily="18" charset="0"/>
                      </a:endParaRP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2 </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Nėštumas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3804581289"/>
                  </a:ext>
                </a:extLst>
              </a:tr>
              <a:tr h="269943">
                <a:tc vMerge="1">
                  <a:txBody>
                    <a:bodyPr/>
                    <a:lstStyle/>
                    <a:p>
                      <a:pPr marL="6350" marR="33655" indent="-6350" algn="ctr">
                        <a:lnSpc>
                          <a:spcPct val="111000"/>
                        </a:lnSpc>
                        <a:spcAft>
                          <a:spcPts val="65"/>
                        </a:spcAft>
                      </a:pPr>
                      <a:r>
                        <a:rPr lang="lt-LT"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Gliukozė</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141,48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b="1" kern="100" dirty="0">
                          <a:effectLst/>
                          <a:latin typeface="Times New Roman" panose="02020603050405020304" pitchFamily="18" charset="0"/>
                          <a:cs typeface="Times New Roman" panose="02020603050405020304" pitchFamily="18" charset="0"/>
                        </a:rPr>
                        <a:t>138</a:t>
                      </a:r>
                      <a:endParaRPr lang="en-LT" sz="1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91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198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2662378586"/>
                  </a:ext>
                </a:extLst>
              </a:tr>
              <a:tr h="561399">
                <a:tc vMerge="1">
                  <a:txBody>
                    <a:bodyPr/>
                    <a:lstStyle/>
                    <a:p>
                      <a:pPr marL="6350" marR="33655" indent="-6350" algn="ctr">
                        <a:lnSpc>
                          <a:spcPct val="111000"/>
                        </a:lnSpc>
                        <a:spcAft>
                          <a:spcPts val="65"/>
                        </a:spcAft>
                      </a:pPr>
                      <a:r>
                        <a:rPr lang="lt-LT"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Kraujo spaudimas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40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110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1730143457"/>
                  </a:ext>
                </a:extLst>
              </a:tr>
              <a:tr h="269943">
                <a:tc vMerge="1">
                  <a:txBody>
                    <a:bodyPr/>
                    <a:lstStyle/>
                    <a:p>
                      <a:pPr marL="6350" marR="33655" indent="-6350" algn="ctr">
                        <a:lnSpc>
                          <a:spcPct val="111000"/>
                        </a:lnSpc>
                        <a:spcAft>
                          <a:spcPts val="65"/>
                        </a:spcAft>
                      </a:pPr>
                      <a:r>
                        <a:rPr lang="lt-LT" sz="1000" kern="100">
                          <a:effectLst/>
                        </a:rPr>
                        <a:t>2</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Odos storis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31,18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b="1" kern="100" dirty="0">
                          <a:effectLst/>
                          <a:latin typeface="Times New Roman" panose="02020603050405020304" pitchFamily="18" charset="0"/>
                          <a:cs typeface="Times New Roman" panose="02020603050405020304" pitchFamily="18" charset="0"/>
                        </a:rPr>
                        <a:t>32</a:t>
                      </a:r>
                      <a:endParaRPr lang="en-LT" sz="1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51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3471509790"/>
                  </a:ext>
                </a:extLst>
              </a:tr>
              <a:tr h="269943">
                <a:tc vMerge="1">
                  <a:txBody>
                    <a:bodyPr/>
                    <a:lstStyle/>
                    <a:p>
                      <a:pPr marL="6350" marR="33655" indent="-6350" algn="ctr">
                        <a:lnSpc>
                          <a:spcPct val="111000"/>
                        </a:lnSpc>
                        <a:spcAft>
                          <a:spcPts val="65"/>
                        </a:spcAft>
                      </a:pPr>
                      <a:r>
                        <a:rPr lang="lt-LT"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Insulinas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256</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207</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144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846</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4247159433"/>
                  </a:ext>
                </a:extLst>
              </a:tr>
              <a:tr h="269943">
                <a:tc vMerge="1">
                  <a:txBody>
                    <a:bodyPr/>
                    <a:lstStyle/>
                    <a:p>
                      <a:pPr marL="6350" marR="33655" indent="-6350" algn="ctr">
                        <a:lnSpc>
                          <a:spcPct val="111000"/>
                        </a:lnSpc>
                        <a:spcAft>
                          <a:spcPts val="65"/>
                        </a:spcAft>
                      </a:pPr>
                      <a:r>
                        <a:rPr lang="lt-LT"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KMI</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34,5</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19,60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57,30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2682746659"/>
                  </a:ext>
                </a:extLst>
              </a:tr>
              <a:tr h="269943">
                <a:tc vMerge="1">
                  <a:txBody>
                    <a:bodyPr/>
                    <a:lstStyle/>
                    <a:p>
                      <a:pPr marL="6350" marR="33655" indent="-6350" algn="just">
                        <a:lnSpc>
                          <a:spcPct val="111000"/>
                        </a:lnSpc>
                        <a:spcAft>
                          <a:spcPts val="65"/>
                        </a:spcAft>
                      </a:pPr>
                      <a:r>
                        <a:rPr lang="lt-LT"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Diabeto f-ja</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0,6</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0,53</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0,12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2,33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1872505120"/>
                  </a:ext>
                </a:extLst>
              </a:tr>
              <a:tr h="269943">
                <a:tc vMerge="1">
                  <a:txBody>
                    <a:bodyPr/>
                    <a:lstStyle/>
                    <a:p>
                      <a:pPr marL="6350" marR="33655" indent="-6350" algn="just">
                        <a:lnSpc>
                          <a:spcPct val="111000"/>
                        </a:lnSpc>
                        <a:spcAft>
                          <a:spcPts val="65"/>
                        </a:spcAft>
                      </a:pPr>
                      <a:r>
                        <a:rPr lang="lt-LT" sz="1000" kern="100">
                          <a:effectLst/>
                        </a:rPr>
                        <a:t> </a:t>
                      </a:r>
                      <a:endParaRPr lang="en-LT" sz="1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9749" marR="59749"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Amžius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b="1" kern="100" dirty="0">
                          <a:effectLst/>
                          <a:latin typeface="Times New Roman" panose="02020603050405020304" pitchFamily="18" charset="0"/>
                          <a:cs typeface="Times New Roman" panose="02020603050405020304" pitchFamily="18" charset="0"/>
                        </a:rPr>
                        <a:t>30</a:t>
                      </a:r>
                      <a:endParaRPr lang="en-LT" sz="1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tc>
                  <a:txBody>
                    <a:bodyPr/>
                    <a:lstStyle/>
                    <a:p>
                      <a:pPr marL="6350" marR="33655" indent="-6350" algn="ctr">
                        <a:lnSpc>
                          <a:spcPct val="111000"/>
                        </a:lnSpc>
                        <a:spcAft>
                          <a:spcPts val="65"/>
                        </a:spcAft>
                      </a:pPr>
                      <a:r>
                        <a:rPr lang="lt-LT" sz="1400" kern="100" dirty="0">
                          <a:effectLst/>
                          <a:latin typeface="Times New Roman" panose="02020603050405020304" pitchFamily="18" charset="0"/>
                          <a:cs typeface="Times New Roman" panose="02020603050405020304" pitchFamily="18" charset="0"/>
                        </a:rPr>
                        <a:t>63</a:t>
                      </a:r>
                      <a:endParaRPr lang="en-LT"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749" marR="59749" marT="0" marB="0"/>
                </a:tc>
                <a:extLst>
                  <a:ext uri="{0D108BD9-81ED-4DB2-BD59-A6C34878D82A}">
                    <a16:rowId xmlns:a16="http://schemas.microsoft.com/office/drawing/2014/main" val="4191750463"/>
                  </a:ext>
                </a:extLst>
              </a:tr>
            </a:tbl>
          </a:graphicData>
        </a:graphic>
      </p:graphicFrame>
      <p:graphicFrame>
        <p:nvGraphicFramePr>
          <p:cNvPr id="7" name="Table 6">
            <a:extLst>
              <a:ext uri="{FF2B5EF4-FFF2-40B4-BE49-F238E27FC236}">
                <a16:creationId xmlns:a16="http://schemas.microsoft.com/office/drawing/2014/main" id="{6BE16039-E53F-6517-9B93-79018829645F}"/>
              </a:ext>
            </a:extLst>
          </p:cNvPr>
          <p:cNvGraphicFramePr>
            <a:graphicFrameLocks noGrp="1"/>
          </p:cNvGraphicFramePr>
          <p:nvPr>
            <p:extLst>
              <p:ext uri="{D42A27DB-BD31-4B8C-83A1-F6EECF244321}">
                <p14:modId xmlns:p14="http://schemas.microsoft.com/office/powerpoint/2010/main" val="1102070389"/>
              </p:ext>
            </p:extLst>
          </p:nvPr>
        </p:nvGraphicFramePr>
        <p:xfrm>
          <a:off x="489343" y="4298759"/>
          <a:ext cx="2849261" cy="1473759"/>
        </p:xfrm>
        <a:graphic>
          <a:graphicData uri="http://schemas.openxmlformats.org/drawingml/2006/table">
            <a:tbl>
              <a:tblPr firstRow="1" firstCol="1" bandRow="1">
                <a:tableStyleId>{073A0DAA-6AF3-43AB-8588-CEC1D06C72B9}</a:tableStyleId>
              </a:tblPr>
              <a:tblGrid>
                <a:gridCol w="1107217">
                  <a:extLst>
                    <a:ext uri="{9D8B030D-6E8A-4147-A177-3AD203B41FA5}">
                      <a16:colId xmlns:a16="http://schemas.microsoft.com/office/drawing/2014/main" val="1515849789"/>
                    </a:ext>
                  </a:extLst>
                </a:gridCol>
                <a:gridCol w="871022">
                  <a:extLst>
                    <a:ext uri="{9D8B030D-6E8A-4147-A177-3AD203B41FA5}">
                      <a16:colId xmlns:a16="http://schemas.microsoft.com/office/drawing/2014/main" val="61577216"/>
                    </a:ext>
                  </a:extLst>
                </a:gridCol>
                <a:gridCol w="871022">
                  <a:extLst>
                    <a:ext uri="{9D8B030D-6E8A-4147-A177-3AD203B41FA5}">
                      <a16:colId xmlns:a16="http://schemas.microsoft.com/office/drawing/2014/main" val="985304230"/>
                    </a:ext>
                  </a:extLst>
                </a:gridCol>
              </a:tblGrid>
              <a:tr h="756165">
                <a:tc rowSpan="2">
                  <a:txBody>
                    <a:bodyPr/>
                    <a:lstStyle/>
                    <a:p>
                      <a:pPr marL="6350" marR="33655" indent="-6350" algn="ctr">
                        <a:lnSpc>
                          <a:spcPct val="111000"/>
                        </a:lnSpc>
                        <a:spcAft>
                          <a:spcPts val="65"/>
                        </a:spcAft>
                      </a:pPr>
                      <a:r>
                        <a:rPr lang="lt-LT" sz="1200" kern="100">
                          <a:effectLst/>
                        </a:rPr>
                        <a:t>Klasterio nr.</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6350" marR="33655" indent="-6350" algn="ctr">
                        <a:lnSpc>
                          <a:spcPct val="111000"/>
                        </a:lnSpc>
                        <a:spcAft>
                          <a:spcPts val="65"/>
                        </a:spcAft>
                      </a:pPr>
                      <a:r>
                        <a:rPr lang="lt-LT" sz="1200" kern="100">
                          <a:effectLst/>
                        </a:rPr>
                        <a:t>Klasių klasterizavimas</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en-LT"/>
                    </a:p>
                  </a:txBody>
                  <a:tcPr/>
                </a:tc>
                <a:extLst>
                  <a:ext uri="{0D108BD9-81ED-4DB2-BD59-A6C34878D82A}">
                    <a16:rowId xmlns:a16="http://schemas.microsoft.com/office/drawing/2014/main" val="1147808336"/>
                  </a:ext>
                </a:extLst>
              </a:tr>
              <a:tr h="239198">
                <a:tc vMerge="1">
                  <a:txBody>
                    <a:bodyPr/>
                    <a:lstStyle/>
                    <a:p>
                      <a:endParaRPr lang="en-LT"/>
                    </a:p>
                  </a:txBody>
                  <a:tcPr/>
                </a:tc>
                <a:tc>
                  <a:txBody>
                    <a:bodyPr/>
                    <a:lstStyle/>
                    <a:p>
                      <a:pPr marL="6350" marR="33655" indent="-6350" algn="ctr">
                        <a:lnSpc>
                          <a:spcPct val="111000"/>
                        </a:lnSpc>
                        <a:spcAft>
                          <a:spcPts val="65"/>
                        </a:spcAft>
                      </a:pPr>
                      <a:r>
                        <a:rPr lang="lt-LT" sz="1200" kern="100">
                          <a:effectLst/>
                        </a:rPr>
                        <a:t>0</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57011839"/>
                  </a:ext>
                </a:extLst>
              </a:tr>
              <a:tr h="239198">
                <a:tc>
                  <a:txBody>
                    <a:bodyPr/>
                    <a:lstStyle/>
                    <a:p>
                      <a:pPr marL="6350" marR="33655" indent="-6350" algn="ctr">
                        <a:lnSpc>
                          <a:spcPct val="111000"/>
                        </a:lnSpc>
                        <a:spcAft>
                          <a:spcPts val="65"/>
                        </a:spcAft>
                      </a:pPr>
                      <a:r>
                        <a:rPr lang="lt-LT" sz="1200" kern="100">
                          <a:effectLst/>
                        </a:rPr>
                        <a:t>1</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401</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167</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70196518"/>
                  </a:ext>
                </a:extLst>
              </a:tr>
              <a:tr h="239198">
                <a:tc>
                  <a:txBody>
                    <a:bodyPr/>
                    <a:lstStyle/>
                    <a:p>
                      <a:pPr marL="6350" marR="33655" indent="-6350" algn="ctr">
                        <a:lnSpc>
                          <a:spcPct val="111000"/>
                        </a:lnSpc>
                        <a:spcAft>
                          <a:spcPts val="65"/>
                        </a:spcAft>
                      </a:pPr>
                      <a:r>
                        <a:rPr lang="lt-LT" sz="1200" kern="100">
                          <a:effectLst/>
                        </a:rPr>
                        <a:t>2</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77</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dirty="0">
                          <a:effectLst/>
                        </a:rPr>
                        <a:t>84</a:t>
                      </a:r>
                      <a:endParaRPr lang="en-LT" sz="12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76870157"/>
                  </a:ext>
                </a:extLst>
              </a:tr>
            </a:tbl>
          </a:graphicData>
        </a:graphic>
      </p:graphicFrame>
      <p:sp>
        <p:nvSpPr>
          <p:cNvPr id="5" name="TextBox 4">
            <a:extLst>
              <a:ext uri="{FF2B5EF4-FFF2-40B4-BE49-F238E27FC236}">
                <a16:creationId xmlns:a16="http://schemas.microsoft.com/office/drawing/2014/main" id="{408B822B-217C-EF66-18AF-B07E3F42D80C}"/>
              </a:ext>
            </a:extLst>
          </p:cNvPr>
          <p:cNvSpPr txBox="1"/>
          <p:nvPr/>
        </p:nvSpPr>
        <p:spPr>
          <a:xfrm>
            <a:off x="290604" y="5817085"/>
            <a:ext cx="3405633" cy="830997"/>
          </a:xfrm>
          <a:prstGeom prst="rect">
            <a:avLst/>
          </a:prstGeom>
          <a:noFill/>
        </p:spPr>
        <p:txBody>
          <a:bodyPr wrap="square">
            <a:spAutoFit/>
          </a:bodyPr>
          <a:lstStyle/>
          <a:p>
            <a:r>
              <a:rPr lang="lt-LT" sz="1600" kern="0" dirty="0">
                <a:solidFill>
                  <a:srgbClr val="000000"/>
                </a:solidFill>
                <a:effectLst/>
                <a:latin typeface="Times New Roman" panose="02020603050405020304" pitchFamily="18" charset="0"/>
                <a:ea typeface="Times New Roman" panose="02020603050405020304" pitchFamily="18" charset="0"/>
              </a:rPr>
              <a:t>84 proc. nesergančių žmonių pateko į 1 klasterį, tačiau šiame klasteryje taip pat daug (67 proc.) sergančių pacientų. </a:t>
            </a:r>
            <a:endParaRPr lang="lt-LT" sz="1600" dirty="0"/>
          </a:p>
        </p:txBody>
      </p:sp>
    </p:spTree>
    <p:extLst>
      <p:ext uri="{BB962C8B-B14F-4D97-AF65-F5344CB8AC3E}">
        <p14:creationId xmlns:p14="http://schemas.microsoft.com/office/powerpoint/2010/main" val="2493885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lt-LT" sz="3600">
                <a:latin typeface="Times New Roman"/>
                <a:cs typeface="Arial"/>
              </a:rPr>
              <a:t>DBSCAN algoritmas: sumažinta dimensija</a:t>
            </a:r>
            <a:endParaRPr lang="en-US" sz="3600">
              <a:latin typeface="Times New Roman"/>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4" name="Paveikslėlis 3">
            <a:extLst>
              <a:ext uri="{FF2B5EF4-FFF2-40B4-BE49-F238E27FC236}">
                <a16:creationId xmlns:a16="http://schemas.microsoft.com/office/drawing/2014/main" id="{2D8A944A-71B4-1B9C-4F07-FB407CE3AA16}"/>
              </a:ext>
            </a:extLst>
          </p:cNvPr>
          <p:cNvPicPr>
            <a:picLocks noChangeAspect="1"/>
          </p:cNvPicPr>
          <p:nvPr/>
        </p:nvPicPr>
        <p:blipFill rotWithShape="1">
          <a:blip r:embed="rId2"/>
          <a:srcRect t="3193" b="5131"/>
          <a:stretch/>
        </p:blipFill>
        <p:spPr bwMode="auto">
          <a:xfrm>
            <a:off x="156209" y="1487902"/>
            <a:ext cx="9392921" cy="4844072"/>
          </a:xfrm>
          <a:prstGeom prst="rect">
            <a:avLst/>
          </a:prstGeom>
          <a:ln>
            <a:noFill/>
          </a:ln>
          <a:extLst>
            <a:ext uri="{53640926-AAD7-44D8-BBD7-CCE9431645EC}">
              <a14:shadowObscured xmlns:a14="http://schemas.microsoft.com/office/drawing/2010/main"/>
            </a:ext>
          </a:extLst>
        </p:spPr>
      </p:pic>
      <p:sp>
        <p:nvSpPr>
          <p:cNvPr id="3" name="Text Placeholder 2"/>
          <p:cNvSpPr>
            <a:spLocks noGrp="1"/>
          </p:cNvSpPr>
          <p:nvPr>
            <p:ph type="body" sz="quarter" idx="12"/>
          </p:nvPr>
        </p:nvSpPr>
        <p:spPr>
          <a:xfrm>
            <a:off x="9510377" y="1487902"/>
            <a:ext cx="2298790" cy="4090848"/>
          </a:xfrm>
        </p:spPr>
        <p:txBody>
          <a:bodyPr vert="horz" lIns="91440" tIns="45720" rIns="91440" bIns="45720" rtlCol="0" anchor="t">
            <a:normAutofit/>
          </a:bodyPr>
          <a:lstStyle/>
          <a:p>
            <a:pPr algn="just"/>
            <a:r>
              <a:rPr lang="lt-LT">
                <a:solidFill>
                  <a:srgbClr val="000000"/>
                </a:solidFill>
                <a:effectLst/>
                <a:latin typeface="Times New Roman" panose="02020603050405020304" pitchFamily="18" charset="0"/>
                <a:ea typeface="Times New Roman" panose="02020603050405020304" pitchFamily="18" charset="0"/>
              </a:rPr>
              <a:t>Algoritmas atpažino tikrųjų išskirčių:</a:t>
            </a:r>
          </a:p>
          <a:p>
            <a:pPr marL="342900" indent="-342900" algn="just">
              <a:buFont typeface="Arial" panose="020B0604020202020204" pitchFamily="34" charset="0"/>
              <a:buChar char="•"/>
            </a:pPr>
            <a:r>
              <a:rPr lang="lt-LT">
                <a:solidFill>
                  <a:srgbClr val="000000"/>
                </a:solidFill>
                <a:effectLst/>
                <a:latin typeface="Times New Roman" panose="02020603050405020304" pitchFamily="18" charset="0"/>
                <a:ea typeface="Times New Roman" panose="02020603050405020304" pitchFamily="18" charset="0"/>
              </a:rPr>
              <a:t>Pirmajame grafike 5;</a:t>
            </a:r>
          </a:p>
          <a:p>
            <a:pPr marL="342900" indent="-342900" algn="just">
              <a:buFont typeface="Arial" panose="020B0604020202020204" pitchFamily="34" charset="0"/>
              <a:buChar char="•"/>
            </a:pPr>
            <a:r>
              <a:rPr lang="lt-LT">
                <a:solidFill>
                  <a:srgbClr val="000000"/>
                </a:solidFill>
                <a:latin typeface="Times New Roman" panose="02020603050405020304" pitchFamily="18" charset="0"/>
                <a:ea typeface="Times New Roman" panose="02020603050405020304" pitchFamily="18" charset="0"/>
              </a:rPr>
              <a:t>Antrajame 7;</a:t>
            </a:r>
          </a:p>
          <a:p>
            <a:pPr marL="342900" indent="-342900" algn="just">
              <a:buFont typeface="Arial" panose="020B0604020202020204" pitchFamily="34" charset="0"/>
              <a:buChar char="•"/>
            </a:pPr>
            <a:r>
              <a:rPr lang="lt-LT">
                <a:solidFill>
                  <a:srgbClr val="000000"/>
                </a:solidFill>
                <a:effectLst/>
                <a:latin typeface="Times New Roman" panose="02020603050405020304" pitchFamily="18" charset="0"/>
                <a:ea typeface="Times New Roman" panose="02020603050405020304" pitchFamily="18" charset="0"/>
              </a:rPr>
              <a:t>Trečiajame 3.</a:t>
            </a:r>
            <a:endParaRPr lang="lt-LT">
              <a:solidFill>
                <a:schemeClr val="accent2">
                  <a:lumMod val="10000"/>
                </a:schemeClr>
              </a:solidFill>
              <a:latin typeface="Times New Roman"/>
            </a:endParaRPr>
          </a:p>
          <a:p>
            <a:pPr algn="just"/>
            <a:endParaRPr lang="lt-LT">
              <a:solidFill>
                <a:schemeClr val="accent2">
                  <a:lumMod val="10000"/>
                </a:schemeClr>
              </a:solidFill>
              <a:latin typeface="Times New Roman"/>
            </a:endParaRPr>
          </a:p>
        </p:txBody>
      </p:sp>
    </p:spTree>
    <p:extLst>
      <p:ext uri="{BB962C8B-B14F-4D97-AF65-F5344CB8AC3E}">
        <p14:creationId xmlns:p14="http://schemas.microsoft.com/office/powerpoint/2010/main" val="4248617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lt-LT" sz="3600">
                <a:latin typeface="Times New Roman"/>
                <a:cs typeface="Arial"/>
              </a:rPr>
              <a:t>DBSCAN algoritmas: sumažinta dimensija</a:t>
            </a:r>
            <a:endParaRPr lang="en-US" sz="3600">
              <a:latin typeface="Times New Roman"/>
            </a:endParaRPr>
          </a:p>
        </p:txBody>
      </p:sp>
      <p:sp>
        <p:nvSpPr>
          <p:cNvPr id="3" name="Text Placeholder 2"/>
          <p:cNvSpPr>
            <a:spLocks noGrp="1"/>
          </p:cNvSpPr>
          <p:nvPr>
            <p:ph type="body" sz="quarter" idx="12"/>
          </p:nvPr>
        </p:nvSpPr>
        <p:spPr>
          <a:xfrm>
            <a:off x="761999" y="1171033"/>
            <a:ext cx="10668002" cy="3460452"/>
          </a:xfrm>
        </p:spPr>
        <p:txBody>
          <a:bodyPr vert="horz" lIns="91440" tIns="45720" rIns="91440" bIns="45720" rtlCol="0" anchor="t">
            <a:normAutofit/>
          </a:bodyPr>
          <a:lstStyle/>
          <a:p>
            <a:pPr algn="just"/>
            <a:endParaRPr lang="lt-LT">
              <a:solidFill>
                <a:schemeClr val="accent2">
                  <a:lumMod val="10000"/>
                </a:schemeClr>
              </a:solidFill>
              <a:latin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graphicFrame>
        <p:nvGraphicFramePr>
          <p:cNvPr id="4" name="Lentelė 3">
            <a:extLst>
              <a:ext uri="{FF2B5EF4-FFF2-40B4-BE49-F238E27FC236}">
                <a16:creationId xmlns:a16="http://schemas.microsoft.com/office/drawing/2014/main" id="{A60E96E2-6994-86C3-76B4-98A4406B3F39}"/>
              </a:ext>
            </a:extLst>
          </p:cNvPr>
          <p:cNvGraphicFramePr>
            <a:graphicFrameLocks noGrp="1"/>
          </p:cNvGraphicFramePr>
          <p:nvPr>
            <p:extLst>
              <p:ext uri="{D42A27DB-BD31-4B8C-83A1-F6EECF244321}">
                <p14:modId xmlns:p14="http://schemas.microsoft.com/office/powerpoint/2010/main" val="2626212168"/>
              </p:ext>
            </p:extLst>
          </p:nvPr>
        </p:nvGraphicFramePr>
        <p:xfrm>
          <a:off x="508345" y="1171033"/>
          <a:ext cx="10918724" cy="5358076"/>
        </p:xfrm>
        <a:graphic>
          <a:graphicData uri="http://schemas.openxmlformats.org/drawingml/2006/table">
            <a:tbl>
              <a:tblPr firstRow="1" firstCol="1" bandRow="1">
                <a:tableStyleId>{793D81CF-94F2-401A-BA57-92F5A7B2D0C5}</a:tableStyleId>
              </a:tblPr>
              <a:tblGrid>
                <a:gridCol w="4363123">
                  <a:extLst>
                    <a:ext uri="{9D8B030D-6E8A-4147-A177-3AD203B41FA5}">
                      <a16:colId xmlns:a16="http://schemas.microsoft.com/office/drawing/2014/main" val="3753950117"/>
                    </a:ext>
                  </a:extLst>
                </a:gridCol>
                <a:gridCol w="1740445">
                  <a:extLst>
                    <a:ext uri="{9D8B030D-6E8A-4147-A177-3AD203B41FA5}">
                      <a16:colId xmlns:a16="http://schemas.microsoft.com/office/drawing/2014/main" val="840690352"/>
                    </a:ext>
                  </a:extLst>
                </a:gridCol>
                <a:gridCol w="1766649">
                  <a:extLst>
                    <a:ext uri="{9D8B030D-6E8A-4147-A177-3AD203B41FA5}">
                      <a16:colId xmlns:a16="http://schemas.microsoft.com/office/drawing/2014/main" val="1769458828"/>
                    </a:ext>
                  </a:extLst>
                </a:gridCol>
                <a:gridCol w="1622522">
                  <a:extLst>
                    <a:ext uri="{9D8B030D-6E8A-4147-A177-3AD203B41FA5}">
                      <a16:colId xmlns:a16="http://schemas.microsoft.com/office/drawing/2014/main" val="4214085344"/>
                    </a:ext>
                  </a:extLst>
                </a:gridCol>
                <a:gridCol w="1425985">
                  <a:extLst>
                    <a:ext uri="{9D8B030D-6E8A-4147-A177-3AD203B41FA5}">
                      <a16:colId xmlns:a16="http://schemas.microsoft.com/office/drawing/2014/main" val="1587572356"/>
                    </a:ext>
                  </a:extLst>
                </a:gridCol>
              </a:tblGrid>
              <a:tr h="259939">
                <a:tc gridSpan="5">
                  <a:txBody>
                    <a:bodyPr/>
                    <a:lstStyle/>
                    <a:p>
                      <a:pPr marL="6350" marR="33655" indent="-6350" algn="ctr">
                        <a:lnSpc>
                          <a:spcPct val="111000"/>
                        </a:lnSpc>
                        <a:spcAft>
                          <a:spcPts val="65"/>
                        </a:spcAft>
                      </a:pPr>
                      <a:r>
                        <a:rPr lang="lt-LT" sz="1800" kern="100">
                          <a:effectLst/>
                          <a:latin typeface="Times New Roman" panose="02020603050405020304" pitchFamily="18" charset="0"/>
                          <a:cs typeface="Times New Roman" panose="02020603050405020304" pitchFamily="18" charset="0"/>
                        </a:rPr>
                        <a:t>Klasterio rastos išskirtys (n = 9)</a:t>
                      </a:r>
                      <a:endParaRPr lang="lt-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3082173099"/>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Nėštumų skaičius</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Vidurkis</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Mediana</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Min</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Max</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extLst>
                  <a:ext uri="{0D108BD9-81ED-4DB2-BD59-A6C34878D82A}">
                    <a16:rowId xmlns:a16="http://schemas.microsoft.com/office/drawing/2014/main" val="3717639835"/>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Gliukozės koncentracija kraujyje</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5,89</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rgbClr val="C45911"/>
                          </a:solidFill>
                          <a:effectLst/>
                          <a:latin typeface="Times New Roman" panose="02020603050405020304" pitchFamily="18" charset="0"/>
                          <a:ea typeface="Times New Roman" panose="02020603050405020304" pitchFamily="18" charset="0"/>
                          <a:cs typeface="Times New Roman" panose="02020603050405020304" pitchFamily="18" charset="0"/>
                        </a:rPr>
                        <a:t>4,00</a:t>
                      </a:r>
                      <a:endParaRPr lang="en-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0,00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17,00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extLst>
                  <a:ext uri="{0D108BD9-81ED-4DB2-BD59-A6C34878D82A}">
                    <a16:rowId xmlns:a16="http://schemas.microsoft.com/office/drawing/2014/main" val="3887435127"/>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Kraujo spaudimas</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146,67</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rgbClr val="C45911"/>
                          </a:solidFill>
                          <a:effectLst/>
                          <a:latin typeface="Times New Roman" panose="02020603050405020304" pitchFamily="18" charset="0"/>
                          <a:ea typeface="Times New Roman" panose="02020603050405020304" pitchFamily="18" charset="0"/>
                          <a:cs typeface="Times New Roman" panose="02020603050405020304" pitchFamily="18" charset="0"/>
                        </a:rPr>
                        <a:t>163,00</a:t>
                      </a:r>
                      <a:endParaRPr lang="en-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0,00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197,00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extLst>
                  <a:ext uri="{0D108BD9-81ED-4DB2-BD59-A6C34878D82A}">
                    <a16:rowId xmlns:a16="http://schemas.microsoft.com/office/drawing/2014/main" val="833838230"/>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Odos storis</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72,89</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74,00</a:t>
                      </a:r>
                      <a:endParaRPr lang="en-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48,00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84,00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extLst>
                  <a:ext uri="{0D108BD9-81ED-4DB2-BD59-A6C34878D82A}">
                    <a16:rowId xmlns:a16="http://schemas.microsoft.com/office/drawing/2014/main" val="1244740229"/>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Insulino koncentracija</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44,89</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rgbClr val="C45911"/>
                          </a:solidFill>
                          <a:effectLst/>
                          <a:latin typeface="Times New Roman" panose="02020603050405020304" pitchFamily="18" charset="0"/>
                          <a:ea typeface="Times New Roman" panose="02020603050405020304" pitchFamily="18" charset="0"/>
                          <a:cs typeface="Times New Roman" panose="02020603050405020304" pitchFamily="18" charset="0"/>
                        </a:rPr>
                        <a:t>41,00</a:t>
                      </a:r>
                      <a:endParaRPr lang="en-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17,00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99,00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extLst>
                  <a:ext uri="{0D108BD9-81ED-4DB2-BD59-A6C34878D82A}">
                    <a16:rowId xmlns:a16="http://schemas.microsoft.com/office/drawing/2014/main" val="3805594152"/>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KMI</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215,78</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60,00</a:t>
                      </a:r>
                      <a:endParaRPr lang="en-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0,00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744,00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extLst>
                  <a:ext uri="{0D108BD9-81ED-4DB2-BD59-A6C34878D82A}">
                    <a16:rowId xmlns:a16="http://schemas.microsoft.com/office/drawing/2014/main" val="3142553910"/>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Diabeto atsiradimo funkcija</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36,21</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36,70</a:t>
                      </a:r>
                      <a:endParaRPr lang="en-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24,70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59,40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extLst>
                  <a:ext uri="{0D108BD9-81ED-4DB2-BD59-A6C34878D82A}">
                    <a16:rowId xmlns:a16="http://schemas.microsoft.com/office/drawing/2014/main" val="3530311364"/>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Amžius</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1,08</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0,62</a:t>
                      </a:r>
                      <a:endParaRPr lang="en-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0,14</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2,42</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extLst>
                  <a:ext uri="{0D108BD9-81ED-4DB2-BD59-A6C34878D82A}">
                    <a16:rowId xmlns:a16="http://schemas.microsoft.com/office/drawing/2014/main" val="1883476385"/>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Nėštumų skaičius</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43,00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rgbClr val="C45911"/>
                          </a:solidFill>
                          <a:effectLst/>
                          <a:latin typeface="Times New Roman" panose="02020603050405020304" pitchFamily="18" charset="0"/>
                          <a:ea typeface="Times New Roman" panose="02020603050405020304" pitchFamily="18" charset="0"/>
                          <a:cs typeface="Times New Roman" panose="02020603050405020304" pitchFamily="18" charset="0"/>
                        </a:rPr>
                        <a:t>34,00</a:t>
                      </a:r>
                      <a:endParaRPr lang="en-LT"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22,00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81,00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nchor="b"/>
                </a:tc>
                <a:extLst>
                  <a:ext uri="{0D108BD9-81ED-4DB2-BD59-A6C34878D82A}">
                    <a16:rowId xmlns:a16="http://schemas.microsoft.com/office/drawing/2014/main" val="2109500261"/>
                  </a:ext>
                </a:extLst>
              </a:tr>
              <a:tr h="259939">
                <a:tc gridSpan="5">
                  <a:txBody>
                    <a:bodyPr/>
                    <a:lstStyle/>
                    <a:p>
                      <a:pPr marL="6350" marR="33655" indent="-6350" algn="ctr">
                        <a:lnSpc>
                          <a:spcPct val="111000"/>
                        </a:lnSpc>
                        <a:spcAft>
                          <a:spcPts val="65"/>
                        </a:spcAft>
                      </a:pPr>
                      <a:r>
                        <a:rPr lang="lt-LT" sz="1800" kern="100">
                          <a:solidFill>
                            <a:schemeClr val="bg2"/>
                          </a:solidFill>
                          <a:effectLst/>
                          <a:latin typeface="Times New Roman" panose="02020603050405020304" pitchFamily="18" charset="0"/>
                          <a:cs typeface="Times New Roman" panose="02020603050405020304" pitchFamily="18" charset="0"/>
                        </a:rPr>
                        <a:t>Tikros išskirtys (n = 16)</a:t>
                      </a:r>
                      <a:endParaRPr lang="lt-LT" sz="1800" kern="1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solidFill>
                      <a:schemeClr val="tx2"/>
                    </a:solidFill>
                  </a:tcPr>
                </a:tc>
                <a:tc hMerge="1">
                  <a:txBody>
                    <a:bodyPr/>
                    <a:lstStyle/>
                    <a:p>
                      <a:endParaRPr lang="lt-LT"/>
                    </a:p>
                  </a:txBody>
                  <a:tcPr/>
                </a:tc>
                <a:tc hMerge="1">
                  <a:txBody>
                    <a:bodyPr/>
                    <a:lstStyle/>
                    <a:p>
                      <a:endParaRPr lang="lt-LT"/>
                    </a:p>
                  </a:txBody>
                  <a:tcPr/>
                </a:tc>
                <a:tc hMerge="1">
                  <a:txBody>
                    <a:bodyPr/>
                    <a:lstStyle/>
                    <a:p>
                      <a:endParaRPr lang="lt-LT"/>
                    </a:p>
                  </a:txBody>
                  <a:tcPr/>
                </a:tc>
                <a:tc hMerge="1">
                  <a:txBody>
                    <a:bodyPr/>
                    <a:lstStyle/>
                    <a:p>
                      <a:endParaRPr lang="lt-LT"/>
                    </a:p>
                  </a:txBody>
                  <a:tcPr/>
                </a:tc>
                <a:extLst>
                  <a:ext uri="{0D108BD9-81ED-4DB2-BD59-A6C34878D82A}">
                    <a16:rowId xmlns:a16="http://schemas.microsoft.com/office/drawing/2014/main" val="2400319550"/>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Nėštumų skaičius</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2,00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1,50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0,00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9,00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extLst>
                  <a:ext uri="{0D108BD9-81ED-4DB2-BD59-A6C34878D82A}">
                    <a16:rowId xmlns:a16="http://schemas.microsoft.com/office/drawing/2014/main" val="2456735362"/>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Gliukozės koncentracija kraujyje</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147,20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149,50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82,00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197,00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extLst>
                  <a:ext uri="{0D108BD9-81ED-4DB2-BD59-A6C34878D82A}">
                    <a16:rowId xmlns:a16="http://schemas.microsoft.com/office/drawing/2014/main" val="2815850026"/>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Kraujo spaudimas</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73,38</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75,00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40,00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110,00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extLst>
                  <a:ext uri="{0D108BD9-81ED-4DB2-BD59-A6C34878D82A}">
                    <a16:rowId xmlns:a16="http://schemas.microsoft.com/office/drawing/2014/main" val="4131705779"/>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Odos storis</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34,25</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35,00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0,00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63,00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extLst>
                  <a:ext uri="{0D108BD9-81ED-4DB2-BD59-A6C34878D82A}">
                    <a16:rowId xmlns:a16="http://schemas.microsoft.com/office/drawing/2014/main" val="3067413195"/>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Insulino koncentracija</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340,40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357,50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0,00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846,00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extLst>
                  <a:ext uri="{0D108BD9-81ED-4DB2-BD59-A6C34878D82A}">
                    <a16:rowId xmlns:a16="http://schemas.microsoft.com/office/drawing/2014/main" val="3543753161"/>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KMI</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39,58</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39,05</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24,20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67,10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extLst>
                  <a:ext uri="{0D108BD9-81ED-4DB2-BD59-A6C34878D82A}">
                    <a16:rowId xmlns:a16="http://schemas.microsoft.com/office/drawing/2014/main" val="3192580307"/>
                  </a:ext>
                </a:extLst>
              </a:tr>
              <a:tr h="271025">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Diabeto atsiradimo funkcija</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1,22</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1,14</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0,13</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2,42</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extLst>
                  <a:ext uri="{0D108BD9-81ED-4DB2-BD59-A6C34878D82A}">
                    <a16:rowId xmlns:a16="http://schemas.microsoft.com/office/drawing/2014/main" val="3829952964"/>
                  </a:ext>
                </a:extLst>
              </a:tr>
              <a:tr h="259939">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Amžius</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33,00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27,00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21,00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tc>
                  <a:txBody>
                    <a:bodyPr/>
                    <a:lstStyle/>
                    <a:p>
                      <a:pPr marL="6350" marR="33655" indent="-6350" algn="just">
                        <a:lnSpc>
                          <a:spcPct val="111000"/>
                        </a:lnSpc>
                        <a:spcAft>
                          <a:spcPts val="65"/>
                        </a:spcAft>
                      </a:pPr>
                      <a:r>
                        <a:rPr lang="lt-LT" sz="1800" kern="100">
                          <a:solidFill>
                            <a:schemeClr val="accent3"/>
                          </a:solidFill>
                          <a:effectLst/>
                          <a:latin typeface="Times New Roman" panose="02020603050405020304" pitchFamily="18" charset="0"/>
                          <a:cs typeface="Times New Roman" panose="02020603050405020304" pitchFamily="18" charset="0"/>
                        </a:rPr>
                        <a:t>81,00</a:t>
                      </a:r>
                      <a:endParaRPr lang="lt-LT" sz="1800" kern="10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483" marR="60483" marT="0" marB="0"/>
                </a:tc>
                <a:extLst>
                  <a:ext uri="{0D108BD9-81ED-4DB2-BD59-A6C34878D82A}">
                    <a16:rowId xmlns:a16="http://schemas.microsoft.com/office/drawing/2014/main" val="136734878"/>
                  </a:ext>
                </a:extLst>
              </a:tr>
            </a:tbl>
          </a:graphicData>
        </a:graphic>
      </p:graphicFrame>
    </p:spTree>
    <p:extLst>
      <p:ext uri="{BB962C8B-B14F-4D97-AF65-F5344CB8AC3E}">
        <p14:creationId xmlns:p14="http://schemas.microsoft.com/office/powerpoint/2010/main" val="389619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lt-LT" sz="3600">
                <a:latin typeface="Times New Roman"/>
                <a:cs typeface="Arial"/>
              </a:rPr>
              <a:t>DBSCAN </a:t>
            </a:r>
            <a:r>
              <a:rPr lang="lt-LT" sz="3600" err="1">
                <a:latin typeface="Times New Roman"/>
                <a:cs typeface="Arial"/>
              </a:rPr>
              <a:t>algoritmass</a:t>
            </a:r>
            <a:endParaRPr lang="en-US" sz="3600" err="1">
              <a:latin typeface="Times New Roman"/>
            </a:endParaRPr>
          </a:p>
        </p:txBody>
      </p:sp>
      <p:sp>
        <p:nvSpPr>
          <p:cNvPr id="3" name="Text Placeholder 2"/>
          <p:cNvSpPr>
            <a:spLocks noGrp="1"/>
          </p:cNvSpPr>
          <p:nvPr>
            <p:ph type="body" sz="quarter" idx="12"/>
          </p:nvPr>
        </p:nvSpPr>
        <p:spPr>
          <a:xfrm>
            <a:off x="576940" y="1235279"/>
            <a:ext cx="6520545" cy="5393054"/>
          </a:xfrm>
        </p:spPr>
        <p:txBody>
          <a:bodyPr vert="horz" lIns="91440" tIns="45720" rIns="91440" bIns="45720" rtlCol="0" anchor="t">
            <a:normAutofit/>
          </a:bodyPr>
          <a:lstStyle/>
          <a:p>
            <a:pPr algn="just"/>
            <a:endParaRPr lang="lt-LT">
              <a:solidFill>
                <a:schemeClr val="accent2">
                  <a:lumMod val="10000"/>
                </a:schemeClr>
              </a:solidFill>
              <a:latin typeface="Times New Roman"/>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graphicFrame>
        <p:nvGraphicFramePr>
          <p:cNvPr id="7" name="Lentelė 6">
            <a:extLst>
              <a:ext uri="{FF2B5EF4-FFF2-40B4-BE49-F238E27FC236}">
                <a16:creationId xmlns:a16="http://schemas.microsoft.com/office/drawing/2014/main" id="{65ACF861-3E10-FADB-FBDD-4B0B96F6E9A0}"/>
              </a:ext>
            </a:extLst>
          </p:cNvPr>
          <p:cNvGraphicFramePr>
            <a:graphicFrameLocks noGrp="1"/>
          </p:cNvGraphicFramePr>
          <p:nvPr>
            <p:extLst>
              <p:ext uri="{D42A27DB-BD31-4B8C-83A1-F6EECF244321}">
                <p14:modId xmlns:p14="http://schemas.microsoft.com/office/powerpoint/2010/main" val="1555965814"/>
              </p:ext>
            </p:extLst>
          </p:nvPr>
        </p:nvGraphicFramePr>
        <p:xfrm>
          <a:off x="1091381" y="1609082"/>
          <a:ext cx="10363200" cy="4182117"/>
        </p:xfrm>
        <a:graphic>
          <a:graphicData uri="http://schemas.openxmlformats.org/drawingml/2006/table">
            <a:tbl>
              <a:tblPr firstRow="1" firstCol="1" bandRow="1">
                <a:tableStyleId>{793D81CF-94F2-401A-BA57-92F5A7B2D0C5}</a:tableStyleId>
              </a:tblPr>
              <a:tblGrid>
                <a:gridCol w="4424516">
                  <a:extLst>
                    <a:ext uri="{9D8B030D-6E8A-4147-A177-3AD203B41FA5}">
                      <a16:colId xmlns:a16="http://schemas.microsoft.com/office/drawing/2014/main" val="727193279"/>
                    </a:ext>
                  </a:extLst>
                </a:gridCol>
                <a:gridCol w="2127402">
                  <a:extLst>
                    <a:ext uri="{9D8B030D-6E8A-4147-A177-3AD203B41FA5}">
                      <a16:colId xmlns:a16="http://schemas.microsoft.com/office/drawing/2014/main" val="315026404"/>
                    </a:ext>
                  </a:extLst>
                </a:gridCol>
                <a:gridCol w="1931544">
                  <a:extLst>
                    <a:ext uri="{9D8B030D-6E8A-4147-A177-3AD203B41FA5}">
                      <a16:colId xmlns:a16="http://schemas.microsoft.com/office/drawing/2014/main" val="1366036092"/>
                    </a:ext>
                  </a:extLst>
                </a:gridCol>
                <a:gridCol w="1879738">
                  <a:extLst>
                    <a:ext uri="{9D8B030D-6E8A-4147-A177-3AD203B41FA5}">
                      <a16:colId xmlns:a16="http://schemas.microsoft.com/office/drawing/2014/main" val="2277695991"/>
                    </a:ext>
                  </a:extLst>
                </a:gridCol>
              </a:tblGrid>
              <a:tr h="652969">
                <a:tc>
                  <a:txBody>
                    <a:bodyPr/>
                    <a:lstStyle/>
                    <a:p>
                      <a:pPr marL="6350" marR="33655" indent="-6350" algn="l">
                        <a:lnSpc>
                          <a:spcPct val="107000"/>
                        </a:lnSpc>
                        <a:spcAft>
                          <a:spcPts val="800"/>
                        </a:spcAft>
                      </a:pP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gridSpan="3">
                  <a:txBody>
                    <a:bodyPr/>
                    <a:lstStyle/>
                    <a:p>
                      <a:pPr marL="6350" marR="33655" indent="-6350" algn="ctr">
                        <a:lnSpc>
                          <a:spcPct val="107000"/>
                        </a:lnSpc>
                        <a:spcAft>
                          <a:spcPts val="800"/>
                        </a:spcAft>
                      </a:pPr>
                      <a:r>
                        <a:rPr lang="en-US" sz="2000" kern="1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Medianos reik</a:t>
                      </a:r>
                      <a:r>
                        <a:rPr lang="lt-LT" sz="2000" kern="1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šmė</a:t>
                      </a:r>
                    </a:p>
                  </a:txBody>
                  <a:tcPr marL="28935" marR="28935" marT="0" marB="0" anchor="ctr"/>
                </a:tc>
                <a:tc hMerge="1">
                  <a:txBody>
                    <a:bodyPr/>
                    <a:lstStyle/>
                    <a:p>
                      <a:pPr marL="6350" marR="33655" indent="-6350" algn="ctr">
                        <a:lnSpc>
                          <a:spcPct val="107000"/>
                        </a:lnSpc>
                        <a:spcAft>
                          <a:spcPts val="800"/>
                        </a:spcAft>
                      </a:pP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nchor="ctr"/>
                </a:tc>
                <a:tc hMerge="1">
                  <a:txBody>
                    <a:bodyPr/>
                    <a:lstStyle/>
                    <a:p>
                      <a:pPr marL="6350" marR="33655" indent="-6350" algn="ctr">
                        <a:lnSpc>
                          <a:spcPct val="107000"/>
                        </a:lnSpc>
                        <a:spcAft>
                          <a:spcPts val="800"/>
                        </a:spcAft>
                      </a:pP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nchor="ctr"/>
                </a:tc>
                <a:extLst>
                  <a:ext uri="{0D108BD9-81ED-4DB2-BD59-A6C34878D82A}">
                    <a16:rowId xmlns:a16="http://schemas.microsoft.com/office/drawing/2014/main" val="1828291640"/>
                  </a:ext>
                </a:extLst>
              </a:tr>
              <a:tr h="694913">
                <a:tc>
                  <a:txBody>
                    <a:bodyPr/>
                    <a:lstStyle/>
                    <a:p>
                      <a:pPr marL="6350" marR="33655" indent="-6350" algn="l">
                        <a:lnSpc>
                          <a:spcPct val="107000"/>
                        </a:lnSpc>
                        <a:spcAft>
                          <a:spcPts val="800"/>
                        </a:spcAft>
                      </a:pP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b="1" kern="100">
                          <a:solidFill>
                            <a:schemeClr val="tx2"/>
                          </a:solidFill>
                          <a:effectLst/>
                          <a:latin typeface="Times New Roman" panose="02020603050405020304" pitchFamily="18" charset="0"/>
                          <a:cs typeface="Times New Roman" panose="02020603050405020304" pitchFamily="18" charset="0"/>
                        </a:rPr>
                        <a:t>1 grupė (n </a:t>
                      </a:r>
                      <a:r>
                        <a:rPr lang="en-US" sz="2000" b="1" kern="100">
                          <a:solidFill>
                            <a:schemeClr val="tx2"/>
                          </a:solidFill>
                          <a:effectLst/>
                          <a:latin typeface="Times New Roman" panose="02020603050405020304" pitchFamily="18" charset="0"/>
                          <a:cs typeface="Times New Roman" panose="02020603050405020304" pitchFamily="18" charset="0"/>
                        </a:rPr>
                        <a:t>= 710)</a:t>
                      </a:r>
                      <a:endParaRPr lang="lt-LT" sz="2000" b="1" kern="1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nchor="ctr"/>
                </a:tc>
                <a:tc>
                  <a:txBody>
                    <a:bodyPr/>
                    <a:lstStyle/>
                    <a:p>
                      <a:pPr marL="6350" marR="33655" indent="-6350" algn="ctr">
                        <a:lnSpc>
                          <a:spcPct val="107000"/>
                        </a:lnSpc>
                        <a:spcAft>
                          <a:spcPts val="800"/>
                        </a:spcAft>
                      </a:pPr>
                      <a:r>
                        <a:rPr lang="en-US" sz="2000" b="1" kern="1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2 grup</a:t>
                      </a:r>
                      <a:r>
                        <a:rPr lang="lt-LT" sz="2000" b="1" kern="1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ė (n </a:t>
                      </a:r>
                      <a:r>
                        <a:rPr lang="en-US" sz="2000" b="1" kern="1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3)</a:t>
                      </a:r>
                      <a:endParaRPr lang="lt-LT" sz="2000" b="1" kern="1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nchor="ctr"/>
                </a:tc>
                <a:tc>
                  <a:txBody>
                    <a:bodyPr/>
                    <a:lstStyle/>
                    <a:p>
                      <a:pPr marL="6350" marR="33655" indent="-6350" algn="ctr">
                        <a:lnSpc>
                          <a:spcPct val="107000"/>
                        </a:lnSpc>
                        <a:spcAft>
                          <a:spcPts val="800"/>
                        </a:spcAft>
                      </a:pPr>
                      <a:r>
                        <a:rPr lang="en-US" sz="2000" b="1" kern="1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3 grup</a:t>
                      </a:r>
                      <a:r>
                        <a:rPr lang="lt-LT" sz="2000" b="1" kern="1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ė </a:t>
                      </a:r>
                      <a:r>
                        <a:rPr lang="en-US" sz="2000" b="1" kern="1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lt-LT" sz="2000" b="1" kern="1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b="1" kern="1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 7)</a:t>
                      </a:r>
                      <a:endParaRPr lang="lt-LT" sz="2000" b="1" kern="1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nchor="ctr"/>
                </a:tc>
                <a:extLst>
                  <a:ext uri="{0D108BD9-81ED-4DB2-BD59-A6C34878D82A}">
                    <a16:rowId xmlns:a16="http://schemas.microsoft.com/office/drawing/2014/main" val="3823499604"/>
                  </a:ext>
                </a:extLst>
              </a:tr>
              <a:tr h="486883">
                <a:tc>
                  <a:txBody>
                    <a:bodyPr/>
                    <a:lstStyle/>
                    <a:p>
                      <a:pPr marL="6350" marR="33655" indent="-6350" algn="l">
                        <a:lnSpc>
                          <a:spcPct val="107000"/>
                        </a:lnSpc>
                        <a:spcAft>
                          <a:spcPts val="800"/>
                        </a:spcAft>
                      </a:pPr>
                      <a:r>
                        <a:rPr lang="lt-LT" sz="2000" kern="100">
                          <a:effectLst/>
                          <a:latin typeface="Times New Roman" panose="02020603050405020304" pitchFamily="18" charset="0"/>
                          <a:cs typeface="Times New Roman" panose="02020603050405020304" pitchFamily="18" charset="0"/>
                        </a:rPr>
                        <a:t>Nėštumų skaičius</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3,00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1,00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b="1" kern="100">
                          <a:effectLst/>
                          <a:latin typeface="Times New Roman" panose="02020603050405020304" pitchFamily="18" charset="0"/>
                          <a:cs typeface="Times New Roman" panose="02020603050405020304" pitchFamily="18" charset="0"/>
                        </a:rPr>
                        <a:t>9,00</a:t>
                      </a:r>
                      <a:endParaRPr lang="lt-LT" sz="20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extLst>
                  <a:ext uri="{0D108BD9-81ED-4DB2-BD59-A6C34878D82A}">
                    <a16:rowId xmlns:a16="http://schemas.microsoft.com/office/drawing/2014/main" val="2554443217"/>
                  </a:ext>
                </a:extLst>
              </a:tr>
              <a:tr h="335336">
                <a:tc>
                  <a:txBody>
                    <a:bodyPr/>
                    <a:lstStyle/>
                    <a:p>
                      <a:pPr marL="6350" marR="33655" indent="-6350" algn="l">
                        <a:lnSpc>
                          <a:spcPct val="107000"/>
                        </a:lnSpc>
                        <a:spcAft>
                          <a:spcPts val="800"/>
                        </a:spcAft>
                      </a:pPr>
                      <a:r>
                        <a:rPr lang="lt-LT" sz="2000" kern="100">
                          <a:effectLst/>
                          <a:latin typeface="Times New Roman" panose="02020603050405020304" pitchFamily="18" charset="0"/>
                          <a:cs typeface="Times New Roman" panose="02020603050405020304" pitchFamily="18" charset="0"/>
                        </a:rPr>
                        <a:t>Gliukozės koncentracija kraujyje</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115,50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b="1" kern="100">
                          <a:effectLst/>
                          <a:latin typeface="Times New Roman" panose="02020603050405020304" pitchFamily="18" charset="0"/>
                          <a:cs typeface="Times New Roman" panose="02020603050405020304" pitchFamily="18" charset="0"/>
                        </a:rPr>
                        <a:t>189,00</a:t>
                      </a:r>
                      <a:endParaRPr lang="lt-LT" sz="20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171,00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extLst>
                  <a:ext uri="{0D108BD9-81ED-4DB2-BD59-A6C34878D82A}">
                    <a16:rowId xmlns:a16="http://schemas.microsoft.com/office/drawing/2014/main" val="2001884890"/>
                  </a:ext>
                </a:extLst>
              </a:tr>
              <a:tr h="335336">
                <a:tc>
                  <a:txBody>
                    <a:bodyPr/>
                    <a:lstStyle/>
                    <a:p>
                      <a:pPr marL="6350" marR="33655" indent="-6350" algn="l">
                        <a:lnSpc>
                          <a:spcPct val="107000"/>
                        </a:lnSpc>
                        <a:spcAft>
                          <a:spcPts val="800"/>
                        </a:spcAft>
                      </a:pPr>
                      <a:r>
                        <a:rPr lang="lt-LT" sz="2000" kern="100">
                          <a:effectLst/>
                          <a:latin typeface="Times New Roman" panose="02020603050405020304" pitchFamily="18" charset="0"/>
                          <a:cs typeface="Times New Roman" panose="02020603050405020304" pitchFamily="18" charset="0"/>
                        </a:rPr>
                        <a:t>Kraujo spaudimas</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72,00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70,00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b="1" kern="100">
                          <a:effectLst/>
                          <a:latin typeface="Times New Roman" panose="02020603050405020304" pitchFamily="18" charset="0"/>
                          <a:cs typeface="Times New Roman" panose="02020603050405020304" pitchFamily="18" charset="0"/>
                        </a:rPr>
                        <a:t>84,00</a:t>
                      </a:r>
                      <a:endParaRPr lang="lt-LT" sz="20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extLst>
                  <a:ext uri="{0D108BD9-81ED-4DB2-BD59-A6C34878D82A}">
                    <a16:rowId xmlns:a16="http://schemas.microsoft.com/office/drawing/2014/main" val="422523031"/>
                  </a:ext>
                </a:extLst>
              </a:tr>
              <a:tr h="335336">
                <a:tc>
                  <a:txBody>
                    <a:bodyPr/>
                    <a:lstStyle/>
                    <a:p>
                      <a:pPr marL="6350" marR="33655" indent="-6350" algn="l">
                        <a:lnSpc>
                          <a:spcPct val="107000"/>
                        </a:lnSpc>
                        <a:spcAft>
                          <a:spcPts val="800"/>
                        </a:spcAft>
                      </a:pPr>
                      <a:r>
                        <a:rPr lang="lt-LT" sz="2000" kern="100">
                          <a:effectLst/>
                          <a:latin typeface="Times New Roman" panose="02020603050405020304" pitchFamily="18" charset="0"/>
                          <a:cs typeface="Times New Roman" panose="02020603050405020304" pitchFamily="18" charset="0"/>
                        </a:rPr>
                        <a:t>Odos storis</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23,00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32,00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b="1" kern="100">
                          <a:effectLst/>
                          <a:latin typeface="Times New Roman" panose="02020603050405020304" pitchFamily="18" charset="0"/>
                          <a:cs typeface="Times New Roman" panose="02020603050405020304" pitchFamily="18" charset="0"/>
                        </a:rPr>
                        <a:t>36,00</a:t>
                      </a:r>
                      <a:endParaRPr lang="lt-LT" sz="20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extLst>
                  <a:ext uri="{0D108BD9-81ED-4DB2-BD59-A6C34878D82A}">
                    <a16:rowId xmlns:a16="http://schemas.microsoft.com/office/drawing/2014/main" val="2551167283"/>
                  </a:ext>
                </a:extLst>
              </a:tr>
              <a:tr h="335336">
                <a:tc>
                  <a:txBody>
                    <a:bodyPr/>
                    <a:lstStyle/>
                    <a:p>
                      <a:pPr marL="6350" marR="33655" indent="-6350" algn="l">
                        <a:lnSpc>
                          <a:spcPct val="107000"/>
                        </a:lnSpc>
                        <a:spcAft>
                          <a:spcPts val="800"/>
                        </a:spcAft>
                      </a:pPr>
                      <a:r>
                        <a:rPr lang="lt-LT" sz="2000" kern="100">
                          <a:effectLst/>
                          <a:latin typeface="Times New Roman" panose="02020603050405020304" pitchFamily="18" charset="0"/>
                          <a:cs typeface="Times New Roman" panose="02020603050405020304" pitchFamily="18" charset="0"/>
                        </a:rPr>
                        <a:t>Insulino koncentracija</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44,00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b="1" kern="100">
                          <a:effectLst/>
                          <a:latin typeface="Times New Roman" panose="02020603050405020304" pitchFamily="18" charset="0"/>
                          <a:cs typeface="Times New Roman" panose="02020603050405020304" pitchFamily="18" charset="0"/>
                        </a:rPr>
                        <a:t>543,00</a:t>
                      </a:r>
                      <a:endParaRPr lang="lt-LT" sz="20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280,00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extLst>
                  <a:ext uri="{0D108BD9-81ED-4DB2-BD59-A6C34878D82A}">
                    <a16:rowId xmlns:a16="http://schemas.microsoft.com/office/drawing/2014/main" val="1639540506"/>
                  </a:ext>
                </a:extLst>
              </a:tr>
              <a:tr h="335336">
                <a:tc>
                  <a:txBody>
                    <a:bodyPr/>
                    <a:lstStyle/>
                    <a:p>
                      <a:pPr marL="6350" marR="33655" indent="-6350" algn="l">
                        <a:lnSpc>
                          <a:spcPct val="107000"/>
                        </a:lnSpc>
                        <a:spcAft>
                          <a:spcPts val="800"/>
                        </a:spcAft>
                      </a:pPr>
                      <a:r>
                        <a:rPr lang="lt-LT" sz="2000" kern="100">
                          <a:effectLst/>
                          <a:latin typeface="Times New Roman" panose="02020603050405020304" pitchFamily="18" charset="0"/>
                          <a:cs typeface="Times New Roman" panose="02020603050405020304" pitchFamily="18" charset="0"/>
                        </a:rPr>
                        <a:t>KMI</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32,15</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30,50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b="1" kern="100">
                          <a:effectLst/>
                          <a:latin typeface="Times New Roman" panose="02020603050405020304" pitchFamily="18" charset="0"/>
                          <a:cs typeface="Times New Roman" panose="02020603050405020304" pitchFamily="18" charset="0"/>
                        </a:rPr>
                        <a:t>37,60</a:t>
                      </a:r>
                      <a:endParaRPr lang="lt-LT" sz="20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extLst>
                  <a:ext uri="{0D108BD9-81ED-4DB2-BD59-A6C34878D82A}">
                    <a16:rowId xmlns:a16="http://schemas.microsoft.com/office/drawing/2014/main" val="4256135684"/>
                  </a:ext>
                </a:extLst>
              </a:tr>
              <a:tr h="335336">
                <a:tc>
                  <a:txBody>
                    <a:bodyPr/>
                    <a:lstStyle/>
                    <a:p>
                      <a:pPr marL="6350" marR="33655" indent="-6350" algn="l">
                        <a:lnSpc>
                          <a:spcPct val="107000"/>
                        </a:lnSpc>
                        <a:spcAft>
                          <a:spcPts val="800"/>
                        </a:spcAft>
                      </a:pPr>
                      <a:r>
                        <a:rPr lang="lt-LT" sz="2000" kern="100">
                          <a:effectLst/>
                          <a:latin typeface="Times New Roman" panose="02020603050405020304" pitchFamily="18" charset="0"/>
                          <a:cs typeface="Times New Roman" panose="02020603050405020304" pitchFamily="18" charset="0"/>
                        </a:rPr>
                        <a:t>Diabeto atsiradimo funkcija</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0,37</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0,40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b="1" kern="100">
                          <a:effectLst/>
                          <a:latin typeface="Times New Roman" panose="02020603050405020304" pitchFamily="18" charset="0"/>
                          <a:cs typeface="Times New Roman" panose="02020603050405020304" pitchFamily="18" charset="0"/>
                        </a:rPr>
                        <a:t>0,62</a:t>
                      </a:r>
                      <a:endParaRPr lang="lt-LT" sz="20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extLst>
                  <a:ext uri="{0D108BD9-81ED-4DB2-BD59-A6C34878D82A}">
                    <a16:rowId xmlns:a16="http://schemas.microsoft.com/office/drawing/2014/main" val="3896880094"/>
                  </a:ext>
                </a:extLst>
              </a:tr>
              <a:tr h="335336">
                <a:tc>
                  <a:txBody>
                    <a:bodyPr/>
                    <a:lstStyle/>
                    <a:p>
                      <a:pPr marL="6350" marR="33655" indent="-6350" algn="l">
                        <a:lnSpc>
                          <a:spcPct val="107000"/>
                        </a:lnSpc>
                        <a:spcAft>
                          <a:spcPts val="800"/>
                        </a:spcAft>
                      </a:pPr>
                      <a:r>
                        <a:rPr lang="lt-LT" sz="2000" kern="100">
                          <a:effectLst/>
                          <a:latin typeface="Times New Roman" panose="02020603050405020304" pitchFamily="18" charset="0"/>
                          <a:cs typeface="Times New Roman" panose="02020603050405020304" pitchFamily="18" charset="0"/>
                        </a:rPr>
                        <a:t>Amžius</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29,00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b="1" kern="100">
                          <a:effectLst/>
                          <a:latin typeface="Times New Roman" panose="02020603050405020304" pitchFamily="18" charset="0"/>
                          <a:cs typeface="Times New Roman" panose="02020603050405020304" pitchFamily="18" charset="0"/>
                        </a:rPr>
                        <a:t>58,00</a:t>
                      </a:r>
                      <a:endParaRPr lang="lt-LT" sz="20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tc>
                  <a:txBody>
                    <a:bodyPr/>
                    <a:lstStyle/>
                    <a:p>
                      <a:pPr marL="6350" marR="33655" indent="-6350" algn="ctr">
                        <a:lnSpc>
                          <a:spcPct val="107000"/>
                        </a:lnSpc>
                        <a:spcAft>
                          <a:spcPts val="800"/>
                        </a:spcAft>
                      </a:pPr>
                      <a:r>
                        <a:rPr lang="lt-LT" sz="2000" kern="100">
                          <a:effectLst/>
                          <a:latin typeface="Times New Roman" panose="02020603050405020304" pitchFamily="18" charset="0"/>
                          <a:cs typeface="Times New Roman" panose="02020603050405020304" pitchFamily="18" charset="0"/>
                        </a:rPr>
                        <a:t>57,00</a:t>
                      </a:r>
                      <a:endParaRPr lang="lt-LT" sz="2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935" marR="28935" marT="0" marB="0"/>
                </a:tc>
                <a:extLst>
                  <a:ext uri="{0D108BD9-81ED-4DB2-BD59-A6C34878D82A}">
                    <a16:rowId xmlns:a16="http://schemas.microsoft.com/office/drawing/2014/main" val="1025200146"/>
                  </a:ext>
                </a:extLst>
              </a:tr>
            </a:tbl>
          </a:graphicData>
        </a:graphic>
      </p:graphicFrame>
    </p:spTree>
    <p:extLst>
      <p:ext uri="{BB962C8B-B14F-4D97-AF65-F5344CB8AC3E}">
        <p14:creationId xmlns:p14="http://schemas.microsoft.com/office/powerpoint/2010/main" val="3684119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7657C5F-B1D6-0ECD-4D77-D82E1BB0C2EE}"/>
              </a:ext>
            </a:extLst>
          </p:cNvPr>
          <p:cNvSpPr>
            <a:spLocks noGrp="1"/>
          </p:cNvSpPr>
          <p:nvPr>
            <p:ph type="title"/>
          </p:nvPr>
        </p:nvSpPr>
        <p:spPr/>
        <p:txBody>
          <a:bodyPr>
            <a:normAutofit/>
          </a:bodyPr>
          <a:lstStyle/>
          <a:p>
            <a:r>
              <a:rPr lang="lt-LT" sz="4000">
                <a:latin typeface="Times New Roman" panose="02020603050405020304" pitchFamily="18" charset="0"/>
                <a:cs typeface="Times New Roman" panose="02020603050405020304" pitchFamily="18" charset="0"/>
              </a:rPr>
              <a:t>Geriausias klasterizavimas</a:t>
            </a:r>
          </a:p>
        </p:txBody>
      </p:sp>
      <p:sp>
        <p:nvSpPr>
          <p:cNvPr id="3" name="Teksto vietos rezervavimo ženklas 2">
            <a:extLst>
              <a:ext uri="{FF2B5EF4-FFF2-40B4-BE49-F238E27FC236}">
                <a16:creationId xmlns:a16="http://schemas.microsoft.com/office/drawing/2014/main" id="{12290C1D-0FC3-85E8-EFF2-83D5DBEBD170}"/>
              </a:ext>
            </a:extLst>
          </p:cNvPr>
          <p:cNvSpPr>
            <a:spLocks noGrp="1"/>
          </p:cNvSpPr>
          <p:nvPr>
            <p:ph type="body" sz="quarter" idx="12"/>
          </p:nvPr>
        </p:nvSpPr>
        <p:spPr>
          <a:xfrm>
            <a:off x="838201" y="2512405"/>
            <a:ext cx="5719916" cy="3597450"/>
          </a:xfrm>
        </p:spPr>
        <p:txBody>
          <a:bodyPr/>
          <a:lstStyle/>
          <a:p>
            <a:r>
              <a:rPr lang="lt-LT" dirty="0">
                <a:solidFill>
                  <a:srgbClr val="000000"/>
                </a:solidFill>
                <a:latin typeface="Times New Roman" panose="02020603050405020304" pitchFamily="18" charset="0"/>
                <a:ea typeface="Times New Roman" panose="02020603050405020304" pitchFamily="18" charset="0"/>
              </a:rPr>
              <a:t>Gautas n</a:t>
            </a:r>
            <a:r>
              <a:rPr lang="lt-LT" sz="2000" dirty="0">
                <a:solidFill>
                  <a:srgbClr val="000000"/>
                </a:solidFill>
                <a:effectLst/>
                <a:latin typeface="Times New Roman" panose="02020603050405020304" pitchFamily="18" charset="0"/>
                <a:ea typeface="Times New Roman" panose="02020603050405020304" pitchFamily="18" charset="0"/>
              </a:rPr>
              <a:t>audojant visus požymius. Apie 98 proc. sergančių pacientų patenka į 1 klasterį, o apie 70 proc. sveikų į 2 klasterį, naudojant </a:t>
            </a:r>
            <a:r>
              <a:rPr lang="lt-LT" sz="2000" dirty="0" err="1">
                <a:solidFill>
                  <a:srgbClr val="000000"/>
                </a:solidFill>
                <a:effectLst/>
                <a:latin typeface="Times New Roman" panose="02020603050405020304" pitchFamily="18" charset="0"/>
                <a:ea typeface="Times New Roman" panose="02020603050405020304" pitchFamily="18" charset="0"/>
              </a:rPr>
              <a:t>Ward.D</a:t>
            </a:r>
            <a:r>
              <a:rPr lang="lt-LT" sz="2000" dirty="0">
                <a:solidFill>
                  <a:srgbClr val="000000"/>
                </a:solidFill>
                <a:effectLst/>
                <a:latin typeface="Times New Roman" panose="02020603050405020304" pitchFamily="18" charset="0"/>
                <a:ea typeface="Times New Roman" panose="02020603050405020304" pitchFamily="18" charset="0"/>
              </a:rPr>
              <a:t> metodą su maksimumo metrika.</a:t>
            </a:r>
            <a:endParaRPr lang="lt-LT" dirty="0"/>
          </a:p>
        </p:txBody>
      </p:sp>
      <p:pic>
        <p:nvPicPr>
          <p:cNvPr id="5" name="Paveikslėlis 4">
            <a:extLst>
              <a:ext uri="{FF2B5EF4-FFF2-40B4-BE49-F238E27FC236}">
                <a16:creationId xmlns:a16="http://schemas.microsoft.com/office/drawing/2014/main" id="{19A1975F-E813-718B-C61C-5DAFF1BE5DC2}"/>
              </a:ext>
            </a:extLst>
          </p:cNvPr>
          <p:cNvPicPr>
            <a:picLocks noChangeAspect="1"/>
          </p:cNvPicPr>
          <p:nvPr/>
        </p:nvPicPr>
        <p:blipFill rotWithShape="1">
          <a:blip r:embed="rId2"/>
          <a:srcRect l="45081" t="49403" r="40936" b="21374"/>
          <a:stretch/>
        </p:blipFill>
        <p:spPr>
          <a:xfrm>
            <a:off x="7089059" y="1504336"/>
            <a:ext cx="3906697" cy="4605519"/>
          </a:xfrm>
          <a:prstGeom prst="rect">
            <a:avLst/>
          </a:prstGeom>
        </p:spPr>
      </p:pic>
    </p:spTree>
    <p:extLst>
      <p:ext uri="{BB962C8B-B14F-4D97-AF65-F5344CB8AC3E}">
        <p14:creationId xmlns:p14="http://schemas.microsoft.com/office/powerpoint/2010/main" val="2506465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6823"/>
            <a:ext cx="9053945" cy="760522"/>
          </a:xfrm>
        </p:spPr>
        <p:txBody>
          <a:bodyPr/>
          <a:lstStyle/>
          <a:p>
            <a:r>
              <a:rPr lang="en-US" sz="3600" dirty="0" err="1">
                <a:latin typeface="Times New Roman"/>
                <a:cs typeface="Arial"/>
              </a:rPr>
              <a:t>Išvados</a:t>
            </a:r>
            <a:endParaRPr lang="en-US" sz="3600" dirty="0">
              <a:latin typeface="Times New Roman"/>
            </a:endParaRPr>
          </a:p>
        </p:txBody>
      </p:sp>
      <p:sp>
        <p:nvSpPr>
          <p:cNvPr id="3" name="Text Placeholder 2"/>
          <p:cNvSpPr>
            <a:spLocks noGrp="1"/>
          </p:cNvSpPr>
          <p:nvPr>
            <p:ph type="body" sz="quarter" idx="12"/>
          </p:nvPr>
        </p:nvSpPr>
        <p:spPr>
          <a:xfrm>
            <a:off x="838200" y="1178318"/>
            <a:ext cx="11005457" cy="5355873"/>
          </a:xfrm>
        </p:spPr>
        <p:txBody>
          <a:bodyPr vert="horz" lIns="91440" tIns="45720" rIns="91440" bIns="45720" rtlCol="0" anchor="t">
            <a:normAutofit/>
          </a:bodyPr>
          <a:lstStyle/>
          <a:p>
            <a:pPr marL="292735" marR="32385" indent="-285750" algn="just">
              <a:lnSpc>
                <a:spcPct val="150000"/>
              </a:lnSpc>
              <a:spcAft>
                <a:spcPts val="65"/>
              </a:spcAft>
              <a:buFont typeface="Arial" panose="020B0604020202020204" pitchFamily="34" charset="0"/>
              <a:buChar char="•"/>
            </a:pPr>
            <a:r>
              <a:rPr lang="lt-LT" dirty="0">
                <a:solidFill>
                  <a:srgbClr val="000000"/>
                </a:solidFill>
                <a:effectLst/>
                <a:latin typeface="Times New Roman" panose="02020603050405020304" pitchFamily="18" charset="0"/>
                <a:ea typeface="Times New Roman" panose="02020603050405020304" pitchFamily="18" charset="0"/>
              </a:rPr>
              <a:t>Klasterizavimo metodai buvo pritaikyti visiems požymiams, reikšmingoms </a:t>
            </a:r>
            <a:r>
              <a:rPr lang="lt-LT" dirty="0" err="1">
                <a:solidFill>
                  <a:srgbClr val="000000"/>
                </a:solidFill>
                <a:effectLst/>
                <a:latin typeface="Times New Roman" panose="02020603050405020304" pitchFamily="18" charset="0"/>
                <a:ea typeface="Times New Roman" panose="02020603050405020304" pitchFamily="18" charset="0"/>
              </a:rPr>
              <a:t>kovariantėms</a:t>
            </a:r>
            <a:r>
              <a:rPr lang="lt-LT" dirty="0">
                <a:solidFill>
                  <a:srgbClr val="000000"/>
                </a:solidFill>
                <a:effectLst/>
                <a:latin typeface="Times New Roman" panose="02020603050405020304" pitchFamily="18" charset="0"/>
                <a:ea typeface="Times New Roman" panose="02020603050405020304" pitchFamily="18" charset="0"/>
              </a:rPr>
              <a:t> (nėštumų skaičiui, gliukozės koncentracijai kraujyje, KMI indeksui ir diabeto atsiradimo funkcijai) bei sumažinus dimensiją iki 2.</a:t>
            </a:r>
          </a:p>
          <a:p>
            <a:pPr marL="292735" marR="32385" indent="-285750" algn="just">
              <a:lnSpc>
                <a:spcPct val="150000"/>
              </a:lnSpc>
              <a:spcAft>
                <a:spcPts val="65"/>
              </a:spcAft>
              <a:buFont typeface="Arial" panose="020B0604020202020204" pitchFamily="34" charset="0"/>
              <a:buChar char="•"/>
            </a:pPr>
            <a:r>
              <a:rPr lang="lt-LT" dirty="0">
                <a:solidFill>
                  <a:srgbClr val="000000"/>
                </a:solidFill>
                <a:effectLst/>
                <a:latin typeface="Times New Roman" panose="02020603050405020304" pitchFamily="18" charset="0"/>
                <a:ea typeface="Times New Roman" panose="02020603050405020304" pitchFamily="18" charset="0"/>
              </a:rPr>
              <a:t>Naudojant </a:t>
            </a:r>
            <a:r>
              <a:rPr lang="lt-LT" i="1" err="1">
                <a:solidFill>
                  <a:srgbClr val="000000"/>
                </a:solidFill>
                <a:effectLst/>
                <a:latin typeface="Times New Roman" panose="02020603050405020304" pitchFamily="18" charset="0"/>
                <a:ea typeface="Times New Roman" panose="02020603050405020304" pitchFamily="18" charset="0"/>
              </a:rPr>
              <a:t>k</a:t>
            </a:r>
            <a:r>
              <a:rPr lang="lt-LT" i="1" dirty="0">
                <a:solidFill>
                  <a:srgbClr val="000000"/>
                </a:solidFill>
                <a:effectLst/>
                <a:latin typeface="Times New Roman" panose="02020603050405020304" pitchFamily="18" charset="0"/>
                <a:ea typeface="Times New Roman" panose="02020603050405020304" pitchFamily="18" charset="0"/>
              </a:rPr>
              <a:t> – vidurkių</a:t>
            </a:r>
            <a:r>
              <a:rPr lang="lt-LT" dirty="0">
                <a:solidFill>
                  <a:srgbClr val="000000"/>
                </a:solidFill>
                <a:effectLst/>
                <a:latin typeface="Times New Roman" panose="02020603050405020304" pitchFamily="18" charset="0"/>
                <a:ea typeface="Times New Roman" panose="02020603050405020304" pitchFamily="18" charset="0"/>
              </a:rPr>
              <a:t> metodą, gavome, jog optimalus klasterių skaičius tiek visų </a:t>
            </a:r>
            <a:r>
              <a:rPr lang="lt-LT" dirty="0" err="1">
                <a:solidFill>
                  <a:srgbClr val="000000"/>
                </a:solidFill>
                <a:effectLst/>
                <a:latin typeface="Times New Roman" panose="02020603050405020304" pitchFamily="18" charset="0"/>
                <a:ea typeface="Times New Roman" panose="02020603050405020304" pitchFamily="18" charset="0"/>
              </a:rPr>
              <a:t>kovariančių</a:t>
            </a:r>
            <a:r>
              <a:rPr lang="lt-LT" dirty="0">
                <a:solidFill>
                  <a:srgbClr val="000000"/>
                </a:solidFill>
                <a:effectLst/>
                <a:latin typeface="Times New Roman" panose="02020603050405020304" pitchFamily="18" charset="0"/>
                <a:ea typeface="Times New Roman" panose="02020603050405020304" pitchFamily="18" charset="0"/>
              </a:rPr>
              <a:t>, tiek </a:t>
            </a:r>
            <a:r>
              <a:rPr lang="en-US" dirty="0">
                <a:solidFill>
                  <a:srgbClr val="000000"/>
                </a:solidFill>
                <a:effectLst/>
                <a:latin typeface="Times New Roman" panose="02020603050405020304" pitchFamily="18" charset="0"/>
                <a:ea typeface="Times New Roman" panose="02020603050405020304" pitchFamily="18" charset="0"/>
              </a:rPr>
              <a:t>4 </a:t>
            </a:r>
            <a:r>
              <a:rPr lang="en-US" dirty="0" err="1">
                <a:solidFill>
                  <a:srgbClr val="000000"/>
                </a:solidFill>
                <a:effectLst/>
                <a:latin typeface="Times New Roman" panose="02020603050405020304" pitchFamily="18" charset="0"/>
                <a:ea typeface="Times New Roman" panose="02020603050405020304" pitchFamily="18" charset="0"/>
              </a:rPr>
              <a:t>kovarianč</a:t>
            </a:r>
            <a:r>
              <a:rPr lang="lt-LT" dirty="0" err="1">
                <a:solidFill>
                  <a:srgbClr val="000000"/>
                </a:solidFill>
                <a:effectLst/>
                <a:latin typeface="Times New Roman" panose="02020603050405020304" pitchFamily="18" charset="0"/>
                <a:ea typeface="Times New Roman" panose="02020603050405020304" pitchFamily="18" charset="0"/>
              </a:rPr>
              <a:t>ių</a:t>
            </a:r>
            <a:r>
              <a:rPr lang="lt-LT" dirty="0">
                <a:solidFill>
                  <a:srgbClr val="000000"/>
                </a:solidFill>
                <a:effectLst/>
                <a:latin typeface="Times New Roman" panose="02020603050405020304" pitchFamily="18" charset="0"/>
                <a:ea typeface="Times New Roman" panose="02020603050405020304" pitchFamily="18" charset="0"/>
              </a:rPr>
              <a:t>, tiek naudojant MDS dimensijų mažinimo algoritmą su </a:t>
            </a:r>
            <a:r>
              <a:rPr lang="lt-LT" dirty="0" err="1">
                <a:solidFill>
                  <a:srgbClr val="000000"/>
                </a:solidFill>
                <a:effectLst/>
                <a:latin typeface="Times New Roman" panose="02020603050405020304" pitchFamily="18" charset="0"/>
                <a:ea typeface="Times New Roman" panose="02020603050405020304" pitchFamily="18" charset="0"/>
              </a:rPr>
              <a:t>elbow</a:t>
            </a:r>
            <a:r>
              <a:rPr lang="lt-LT" dirty="0">
                <a:solidFill>
                  <a:srgbClr val="000000"/>
                </a:solidFill>
                <a:effectLst/>
                <a:latin typeface="Times New Roman" panose="02020603050405020304" pitchFamily="18" charset="0"/>
                <a:ea typeface="Times New Roman" panose="02020603050405020304" pitchFamily="18" charset="0"/>
              </a:rPr>
              <a:t> metodu yra 3, vidutinio silueto –  2. Naudojant empirinio vidurkio </a:t>
            </a:r>
            <a:r>
              <a:rPr lang="lt-LT" dirty="0" err="1">
                <a:solidFill>
                  <a:srgbClr val="000000"/>
                </a:solidFill>
                <a:effectLst/>
                <a:latin typeface="Times New Roman" panose="02020603050405020304" pitchFamily="18" charset="0"/>
                <a:ea typeface="Times New Roman" panose="02020603050405020304" pitchFamily="18" charset="0"/>
              </a:rPr>
              <a:t>metod</a:t>
            </a:r>
            <a:r>
              <a:rPr lang="en-US" err="1">
                <a:solidFill>
                  <a:srgbClr val="000000"/>
                </a:solidFill>
                <a:effectLst/>
                <a:latin typeface="Times New Roman" panose="02020603050405020304" pitchFamily="18" charset="0"/>
                <a:ea typeface="Times New Roman" panose="02020603050405020304" pitchFamily="18" charset="0"/>
              </a:rPr>
              <a:t>ą</a:t>
            </a:r>
            <a:r>
              <a:rPr lang="en-US" dirty="0">
                <a:solidFill>
                  <a:srgbClr val="000000"/>
                </a:solidFill>
                <a:effectLst/>
                <a:latin typeface="Times New Roman" panose="02020603050405020304" pitchFamily="18" charset="0"/>
                <a:ea typeface="Times New Roman" panose="02020603050405020304" pitchFamily="18" charset="0"/>
              </a:rPr>
              <a:t> -  </a:t>
            </a:r>
            <a:r>
              <a:rPr lang="lt-LT" dirty="0">
                <a:solidFill>
                  <a:srgbClr val="000000"/>
                </a:solidFill>
                <a:effectLst/>
                <a:latin typeface="Times New Roman" panose="02020603050405020304" pitchFamily="18" charset="0"/>
                <a:ea typeface="Times New Roman" panose="02020603050405020304" pitchFamily="18" charset="0"/>
              </a:rPr>
              <a:t>geriausiai </a:t>
            </a:r>
            <a:r>
              <a:rPr lang="en-US" dirty="0">
                <a:solidFill>
                  <a:srgbClr val="000000"/>
                </a:solidFill>
                <a:effectLst/>
                <a:latin typeface="Times New Roman" panose="02020603050405020304" pitchFamily="18" charset="0"/>
                <a:ea typeface="Times New Roman" panose="02020603050405020304" pitchFamily="18" charset="0"/>
              </a:rPr>
              <a:t>2 </a:t>
            </a:r>
            <a:r>
              <a:rPr lang="en-US" dirty="0" err="1">
                <a:solidFill>
                  <a:srgbClr val="000000"/>
                </a:solidFill>
                <a:effectLst/>
                <a:latin typeface="Times New Roman" panose="02020603050405020304" pitchFamily="18" charset="0"/>
                <a:ea typeface="Times New Roman" panose="02020603050405020304" pitchFamily="18" charset="0"/>
              </a:rPr>
              <a:t>klasteriai</a:t>
            </a:r>
            <a:r>
              <a:rPr lang="en-US" dirty="0">
                <a:solidFill>
                  <a:srgbClr val="000000"/>
                </a:solidFill>
                <a:effectLst/>
                <a:latin typeface="Times New Roman" panose="02020603050405020304" pitchFamily="18" charset="0"/>
                <a:ea typeface="Times New Roman" panose="02020603050405020304" pitchFamily="18" charset="0"/>
              </a:rPr>
              <a:t>  </a:t>
            </a:r>
            <a:r>
              <a:rPr lang="lt-LT" dirty="0">
                <a:solidFill>
                  <a:srgbClr val="000000"/>
                </a:solidFill>
                <a:effectLst/>
                <a:latin typeface="Times New Roman" panose="02020603050405020304" pitchFamily="18" charset="0"/>
                <a:ea typeface="Times New Roman" panose="02020603050405020304" pitchFamily="18" charset="0"/>
              </a:rPr>
              <a:t>buvo atskirti su 4</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kovariantėmis</a:t>
            </a:r>
            <a:r>
              <a:rPr lang="en-US" dirty="0">
                <a:solidFill>
                  <a:srgbClr val="000000"/>
                </a:solidFill>
                <a:effectLst/>
                <a:latin typeface="Times New Roman" panose="02020603050405020304" pitchFamily="18" charset="0"/>
                <a:ea typeface="Times New Roman" panose="02020603050405020304" pitchFamily="18" charset="0"/>
              </a:rPr>
              <a:t>, </a:t>
            </a:r>
            <a:r>
              <a:rPr lang="en-US" dirty="0" err="1">
                <a:solidFill>
                  <a:srgbClr val="000000"/>
                </a:solidFill>
                <a:effectLst/>
                <a:latin typeface="Times New Roman" panose="02020603050405020304" pitchFamily="18" charset="0"/>
                <a:ea typeface="Times New Roman" panose="02020603050405020304" pitchFamily="18" charset="0"/>
              </a:rPr>
              <a:t>jų</a:t>
            </a:r>
            <a:r>
              <a:rPr lang="en-US" dirty="0">
                <a:solidFill>
                  <a:srgbClr val="000000"/>
                </a:solidFill>
                <a:effectLst/>
                <a:latin typeface="Times New Roman" panose="02020603050405020304" pitchFamily="18" charset="0"/>
                <a:ea typeface="Times New Roman" panose="02020603050405020304" pitchFamily="18" charset="0"/>
              </a:rPr>
              <a:t> R</a:t>
            </a:r>
            <a:r>
              <a:rPr lang="en-US" baseline="30000" dirty="0">
                <a:solidFill>
                  <a:srgbClr val="000000"/>
                </a:solidFill>
                <a:effectLst/>
                <a:latin typeface="Times New Roman" panose="02020603050405020304" pitchFamily="18" charset="0"/>
                <a:ea typeface="Times New Roman" panose="02020603050405020304" pitchFamily="18" charset="0"/>
              </a:rPr>
              <a:t>2  </a:t>
            </a:r>
            <a:r>
              <a:rPr lang="en-US" dirty="0" err="1">
                <a:solidFill>
                  <a:srgbClr val="000000"/>
                </a:solidFill>
                <a:effectLst/>
                <a:latin typeface="Times New Roman" panose="02020603050405020304" pitchFamily="18" charset="0"/>
                <a:ea typeface="Times New Roman" panose="02020603050405020304" pitchFamily="18" charset="0"/>
              </a:rPr>
              <a:t>buvo</a:t>
            </a:r>
            <a:r>
              <a:rPr lang="en-US" dirty="0">
                <a:solidFill>
                  <a:srgbClr val="000000"/>
                </a:solidFill>
                <a:effectLst/>
                <a:latin typeface="Times New Roman" panose="02020603050405020304" pitchFamily="18" charset="0"/>
                <a:ea typeface="Times New Roman" panose="02020603050405020304" pitchFamily="18" charset="0"/>
              </a:rPr>
              <a:t> 61,1%.</a:t>
            </a:r>
            <a:r>
              <a:rPr lang="lt-LT" dirty="0">
                <a:solidFill>
                  <a:srgbClr val="000000"/>
                </a:solidFill>
                <a:effectLst/>
                <a:latin typeface="Times New Roman" panose="02020603050405020304" pitchFamily="18" charset="0"/>
                <a:ea typeface="Times New Roman" panose="02020603050405020304" pitchFamily="18" charset="0"/>
              </a:rPr>
              <a:t> Geriausiai klasterizavimas pasirodė naudojant reikšmingas </a:t>
            </a:r>
            <a:r>
              <a:rPr lang="lt-LT" dirty="0" err="1">
                <a:solidFill>
                  <a:srgbClr val="000000"/>
                </a:solidFill>
                <a:effectLst/>
                <a:latin typeface="Times New Roman" panose="02020603050405020304" pitchFamily="18" charset="0"/>
                <a:ea typeface="Times New Roman" panose="02020603050405020304" pitchFamily="18" charset="0"/>
              </a:rPr>
              <a:t>kovariantes</a:t>
            </a:r>
            <a:r>
              <a:rPr lang="lt-LT" dirty="0">
                <a:solidFill>
                  <a:srgbClr val="000000"/>
                </a:solidFill>
                <a:effectLst/>
                <a:latin typeface="Times New Roman" panose="02020603050405020304" pitchFamily="18" charset="0"/>
                <a:ea typeface="Times New Roman" panose="02020603050405020304" pitchFamily="18" charset="0"/>
              </a:rPr>
              <a:t>.</a:t>
            </a:r>
          </a:p>
          <a:p>
            <a:endParaRPr lang="en-US" dirty="0">
              <a:solidFill>
                <a:schemeClr val="accent2">
                  <a:lumMod val="10000"/>
                </a:schemeClr>
              </a:solidFill>
              <a:latin typeface="Times New Roman"/>
            </a:endParaRPr>
          </a:p>
        </p:txBody>
      </p:sp>
    </p:spTree>
    <p:extLst>
      <p:ext uri="{BB962C8B-B14F-4D97-AF65-F5344CB8AC3E}">
        <p14:creationId xmlns:p14="http://schemas.microsoft.com/office/powerpoint/2010/main" val="963737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80BF994-FD43-D909-875D-51EED2D26531}"/>
              </a:ext>
            </a:extLst>
          </p:cNvPr>
          <p:cNvSpPr>
            <a:spLocks noGrp="1"/>
          </p:cNvSpPr>
          <p:nvPr>
            <p:ph type="title"/>
          </p:nvPr>
        </p:nvSpPr>
        <p:spPr>
          <a:xfrm>
            <a:off x="838199" y="557577"/>
            <a:ext cx="9053945" cy="1126868"/>
          </a:xfrm>
        </p:spPr>
        <p:txBody>
          <a:bodyPr/>
          <a:lstStyle/>
          <a:p>
            <a:r>
              <a:rPr lang="en-US" sz="4400" dirty="0" err="1">
                <a:latin typeface="Times New Roman"/>
                <a:cs typeface="Arial"/>
              </a:rPr>
              <a:t>Išvados</a:t>
            </a:r>
            <a:endParaRPr lang="lt-LT" dirty="0"/>
          </a:p>
        </p:txBody>
      </p:sp>
      <p:sp>
        <p:nvSpPr>
          <p:cNvPr id="3" name="Teksto vietos rezervavimo ženklas 2">
            <a:extLst>
              <a:ext uri="{FF2B5EF4-FFF2-40B4-BE49-F238E27FC236}">
                <a16:creationId xmlns:a16="http://schemas.microsoft.com/office/drawing/2014/main" id="{0331FAB5-FB61-7E81-561C-8A73A8A567B6}"/>
              </a:ext>
            </a:extLst>
          </p:cNvPr>
          <p:cNvSpPr>
            <a:spLocks noGrp="1"/>
          </p:cNvSpPr>
          <p:nvPr>
            <p:ph type="body" sz="quarter" idx="12"/>
          </p:nvPr>
        </p:nvSpPr>
        <p:spPr>
          <a:xfrm>
            <a:off x="838200" y="1684444"/>
            <a:ext cx="10350910" cy="5011323"/>
          </a:xfrm>
        </p:spPr>
        <p:txBody>
          <a:bodyPr>
            <a:normAutofit fontScale="62500" lnSpcReduction="20000"/>
          </a:bodyPr>
          <a:lstStyle/>
          <a:p>
            <a:pPr marL="292735" marR="32385" indent="-285750" algn="just">
              <a:lnSpc>
                <a:spcPct val="150000"/>
              </a:lnSpc>
              <a:spcAft>
                <a:spcPts val="65"/>
              </a:spcAft>
              <a:buFont typeface="Arial" panose="020B0604020202020204" pitchFamily="34" charset="0"/>
              <a:buChar char="•"/>
            </a:pPr>
            <a:r>
              <a:rPr lang="lt-LT" sz="3200" dirty="0">
                <a:solidFill>
                  <a:srgbClr val="000000"/>
                </a:solidFill>
                <a:effectLst/>
                <a:latin typeface="Times New Roman" panose="02020603050405020304" pitchFamily="18" charset="0"/>
                <a:ea typeface="Times New Roman" panose="02020603050405020304" pitchFamily="18" charset="0"/>
              </a:rPr>
              <a:t>Klasterizavimui pritaikius hierarchinį algoritmą </a:t>
            </a:r>
            <a:r>
              <a:rPr lang="lt-LT" sz="3200" dirty="0" err="1">
                <a:solidFill>
                  <a:srgbClr val="000000"/>
                </a:solidFill>
                <a:effectLst/>
                <a:latin typeface="Times New Roman" panose="02020603050405020304" pitchFamily="18" charset="0"/>
                <a:ea typeface="Times New Roman" panose="02020603050405020304" pitchFamily="18" charset="0"/>
              </a:rPr>
              <a:t>dendogramos</a:t>
            </a:r>
            <a:r>
              <a:rPr lang="lt-LT" sz="3200" dirty="0">
                <a:solidFill>
                  <a:srgbClr val="000000"/>
                </a:solidFill>
                <a:effectLst/>
                <a:latin typeface="Times New Roman" panose="02020603050405020304" pitchFamily="18" charset="0"/>
                <a:ea typeface="Times New Roman" panose="02020603050405020304" pitchFamily="18" charset="0"/>
              </a:rPr>
              <a:t> neparodė vieningos reikšmės klasterių skaičiui nusakyti. Skirtingiems duomenų rinkiniams buvo pritaikyti 3 atstumų skaičiavimo metodai: </a:t>
            </a:r>
            <a:r>
              <a:rPr lang="lt-LT" sz="3200" dirty="0" err="1">
                <a:solidFill>
                  <a:srgbClr val="000000"/>
                </a:solidFill>
                <a:effectLst/>
                <a:latin typeface="Times New Roman" panose="02020603050405020304" pitchFamily="18" charset="0"/>
                <a:ea typeface="Times New Roman" panose="02020603050405020304" pitchFamily="18" charset="0"/>
              </a:rPr>
              <a:t>Euklidinis</a:t>
            </a:r>
            <a:r>
              <a:rPr lang="lt-LT" sz="3200" dirty="0">
                <a:solidFill>
                  <a:srgbClr val="000000"/>
                </a:solidFill>
                <a:effectLst/>
                <a:latin typeface="Times New Roman" panose="02020603050405020304" pitchFamily="18" charset="0"/>
                <a:ea typeface="Times New Roman" panose="02020603050405020304" pitchFamily="18" charset="0"/>
              </a:rPr>
              <a:t>, Manheteno, maksimumo ir 3 klasterizavimo metodai: </a:t>
            </a:r>
            <a:r>
              <a:rPr lang="lt-LT" sz="3200" dirty="0" err="1">
                <a:solidFill>
                  <a:srgbClr val="000000"/>
                </a:solidFill>
                <a:effectLst/>
                <a:latin typeface="Times New Roman" panose="02020603050405020304" pitchFamily="18" charset="0"/>
                <a:ea typeface="Times New Roman" panose="02020603050405020304" pitchFamily="18" charset="0"/>
              </a:rPr>
              <a:t>Ward.D</a:t>
            </a:r>
            <a:r>
              <a:rPr lang="lt-LT" sz="3200" dirty="0">
                <a:solidFill>
                  <a:srgbClr val="000000"/>
                </a:solidFill>
                <a:effectLst/>
                <a:latin typeface="Times New Roman" panose="02020603050405020304" pitchFamily="18" charset="0"/>
                <a:ea typeface="Times New Roman" panose="02020603050405020304" pitchFamily="18" charset="0"/>
              </a:rPr>
              <a:t>, </a:t>
            </a:r>
            <a:r>
              <a:rPr lang="lt-LT" sz="3200" dirty="0" err="1">
                <a:solidFill>
                  <a:srgbClr val="000000"/>
                </a:solidFill>
                <a:effectLst/>
                <a:latin typeface="Times New Roman" panose="02020603050405020304" pitchFamily="18" charset="0"/>
                <a:ea typeface="Times New Roman" panose="02020603050405020304" pitchFamily="18" charset="0"/>
              </a:rPr>
              <a:t>Complete</a:t>
            </a:r>
            <a:r>
              <a:rPr lang="lt-LT" sz="3200" dirty="0">
                <a:solidFill>
                  <a:srgbClr val="000000"/>
                </a:solidFill>
                <a:effectLst/>
                <a:latin typeface="Times New Roman" panose="02020603050405020304" pitchFamily="18" charset="0"/>
                <a:ea typeface="Times New Roman" panose="02020603050405020304" pitchFamily="18" charset="0"/>
              </a:rPr>
              <a:t> ir </a:t>
            </a:r>
            <a:r>
              <a:rPr lang="lt-LT" sz="3200" dirty="0" err="1">
                <a:solidFill>
                  <a:srgbClr val="000000"/>
                </a:solidFill>
                <a:effectLst/>
                <a:latin typeface="Times New Roman" panose="02020603050405020304" pitchFamily="18" charset="0"/>
                <a:ea typeface="Times New Roman" panose="02020603050405020304" pitchFamily="18" charset="0"/>
              </a:rPr>
              <a:t>Mcquitty</a:t>
            </a:r>
            <a:r>
              <a:rPr lang="lt-LT" sz="3200" dirty="0">
                <a:solidFill>
                  <a:srgbClr val="000000"/>
                </a:solidFill>
                <a:effectLst/>
                <a:latin typeface="Times New Roman" panose="02020603050405020304" pitchFamily="18" charset="0"/>
                <a:ea typeface="Times New Roman" panose="02020603050405020304" pitchFamily="18" charset="0"/>
              </a:rPr>
              <a:t>. Geriausias rezultatas buvo pasiektas </a:t>
            </a:r>
            <a:r>
              <a:rPr lang="lt-LT" sz="3200" dirty="0">
                <a:solidFill>
                  <a:srgbClr val="000000"/>
                </a:solidFill>
                <a:effectLst/>
                <a:latin typeface="Times New Roman" panose="02020603050405020304" pitchFamily="18" charset="0"/>
                <a:ea typeface="Yu Gothic Light" panose="020B0300000000000000" pitchFamily="34" charset="-128"/>
              </a:rPr>
              <a:t>naudojant visus požymius su maksimumo metrika kartu su </a:t>
            </a:r>
            <a:r>
              <a:rPr lang="lt-LT" sz="3200" dirty="0" err="1">
                <a:solidFill>
                  <a:srgbClr val="000000"/>
                </a:solidFill>
                <a:effectLst/>
                <a:latin typeface="Times New Roman" panose="02020603050405020304" pitchFamily="18" charset="0"/>
                <a:ea typeface="Yu Gothic Light" panose="020B0300000000000000" pitchFamily="34" charset="-128"/>
              </a:rPr>
              <a:t>Ward.D</a:t>
            </a:r>
            <a:r>
              <a:rPr lang="lt-LT" sz="3200" dirty="0">
                <a:solidFill>
                  <a:srgbClr val="000000"/>
                </a:solidFill>
                <a:effectLst/>
                <a:latin typeface="Times New Roman" panose="02020603050405020304" pitchFamily="18" charset="0"/>
                <a:ea typeface="Yu Gothic Light" panose="020B0300000000000000" pitchFamily="34" charset="-128"/>
              </a:rPr>
              <a:t> algoritmu - </a:t>
            </a:r>
            <a:r>
              <a:rPr lang="lt-LT" sz="3200" dirty="0">
                <a:solidFill>
                  <a:srgbClr val="000000"/>
                </a:solidFill>
                <a:effectLst/>
                <a:latin typeface="Times New Roman" panose="02020603050405020304" pitchFamily="18" charset="0"/>
                <a:ea typeface="Times New Roman" panose="02020603050405020304" pitchFamily="18" charset="0"/>
              </a:rPr>
              <a:t>apie 98 proc. sergančių pacientų pateko į 1 klasterį, o apie 70 proc. sveikų į 2 klasterį.</a:t>
            </a:r>
          </a:p>
          <a:p>
            <a:pPr marL="292735" marR="32385" indent="-285750" algn="just">
              <a:lnSpc>
                <a:spcPct val="150000"/>
              </a:lnSpc>
              <a:spcAft>
                <a:spcPts val="65"/>
              </a:spcAft>
              <a:buFont typeface="Arial" panose="020B0604020202020204" pitchFamily="34" charset="0"/>
              <a:buChar char="•"/>
            </a:pPr>
            <a:r>
              <a:rPr lang="lt-LT" sz="3200" dirty="0">
                <a:solidFill>
                  <a:srgbClr val="000000"/>
                </a:solidFill>
                <a:effectLst/>
                <a:latin typeface="Times New Roman" panose="02020603050405020304" pitchFamily="18" charset="0"/>
                <a:ea typeface="Times New Roman" panose="02020603050405020304" pitchFamily="18" charset="0"/>
              </a:rPr>
              <a:t>DBSCAN algoritmas visiems požymiams ir reikšmingiems išskyrė tik vieną klasterį visiems tirtiems parametrų rinkiniams bei atpažino išskirtis. Nagrinėjant MDS algoritmu sumažintos dimensijos duomenis algoritmas su minimaliu kaimynų skaičiumi 3 ir spinduliu 0,08, išskyrė 3 klasterius, tačiau 2 iš jų sudarė tik apie 2 proc. stebėjimų. Šis algoritmas neparodė gerų klasterizavimo rezultatų nagrinėjamai duomenų imčiai, tačiau neblogai identifikavo išskirtis.</a:t>
            </a:r>
          </a:p>
          <a:p>
            <a:endParaRPr lang="lt-LT" dirty="0"/>
          </a:p>
        </p:txBody>
      </p:sp>
    </p:spTree>
    <p:extLst>
      <p:ext uri="{BB962C8B-B14F-4D97-AF65-F5344CB8AC3E}">
        <p14:creationId xmlns:p14="http://schemas.microsoft.com/office/powerpoint/2010/main" val="4100238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8111"/>
            <a:ext cx="9053945" cy="599330"/>
          </a:xfrm>
        </p:spPr>
        <p:txBody>
          <a:bodyPr>
            <a:normAutofit/>
          </a:bodyPr>
          <a:lstStyle/>
          <a:p>
            <a:r>
              <a:rPr lang="en-US" sz="3600" err="1">
                <a:latin typeface="Times New Roman"/>
                <a:cs typeface="Arial"/>
              </a:rPr>
              <a:t>Šaltiniai</a:t>
            </a:r>
            <a:endParaRPr lang="en-US" sz="3600" err="1">
              <a:latin typeface="Times New Roman"/>
            </a:endParaRPr>
          </a:p>
        </p:txBody>
      </p:sp>
      <p:sp>
        <p:nvSpPr>
          <p:cNvPr id="3" name="Text Placeholder 2"/>
          <p:cNvSpPr>
            <a:spLocks noGrp="1"/>
          </p:cNvSpPr>
          <p:nvPr>
            <p:ph type="body" sz="quarter" idx="12"/>
          </p:nvPr>
        </p:nvSpPr>
        <p:spPr>
          <a:xfrm>
            <a:off x="838200" y="1252175"/>
            <a:ext cx="9053945" cy="5257175"/>
          </a:xfrm>
        </p:spPr>
        <p:txBody>
          <a:bodyPr vert="horz" lIns="91440" tIns="45720" rIns="91440" bIns="45720" rtlCol="0" anchor="t">
            <a:normAutofit fontScale="85000" lnSpcReduction="10000"/>
          </a:bodyPr>
          <a:lstStyle/>
          <a:p>
            <a:pPr marL="342900" marR="32385" lvl="0" indent="-342900" algn="just">
              <a:lnSpc>
                <a:spcPct val="150000"/>
              </a:lnSpc>
              <a:spcAft>
                <a:spcPts val="65"/>
              </a:spcAft>
              <a:buFont typeface="+mj-lt"/>
              <a:buAutoNum type="arabicPeriod"/>
            </a:pPr>
            <a:r>
              <a:rPr lang="lt-LT" sz="1800" u="sng">
                <a:solidFill>
                  <a:srgbClr val="000000"/>
                </a:solidFill>
                <a:effectLst/>
                <a:latin typeface="Times New Roman" panose="02020603050405020304" pitchFamily="18" charset="0"/>
                <a:ea typeface="Times New Roman" panose="02020603050405020304" pitchFamily="18" charset="0"/>
              </a:rPr>
              <a:t>Sharma, A., „How to Master the Popular DBSCAN Clustering Algorithm for Machine Learning“, 2020:</a:t>
            </a:r>
            <a:r>
              <a:rPr lang="lt-LT" sz="1800">
                <a:solidFill>
                  <a:srgbClr val="000000"/>
                </a:solidFill>
                <a:effectLst/>
                <a:latin typeface="Times New Roman" panose="02020603050405020304" pitchFamily="18" charset="0"/>
                <a:ea typeface="Times New Roman" panose="02020603050405020304" pitchFamily="18" charset="0"/>
              </a:rPr>
              <a:t> </a:t>
            </a:r>
            <a:r>
              <a:rPr lang="lt-LT" sz="1800" u="sng">
                <a:solidFill>
                  <a:srgbClr val="000000"/>
                </a:solidFill>
                <a:effectLst/>
                <a:latin typeface="Times New Roman" panose="02020603050405020304" pitchFamily="18" charset="0"/>
                <a:ea typeface="Times New Roman" panose="02020603050405020304" pitchFamily="18" charset="0"/>
                <a:hlinkClick r:id="rId2"/>
              </a:rPr>
              <a:t>https://www.analyticsvidhya.com/blog/2020/09/how-dbscan-clustering-works/#:~:text=DBSCAN%20is%20a%20density%2Dbased,points%20into%20a%20single%20cluster</a:t>
            </a:r>
            <a:r>
              <a:rPr lang="lt-LT" sz="1800">
                <a:solidFill>
                  <a:srgbClr val="000000"/>
                </a:solidFill>
                <a:effectLst/>
                <a:latin typeface="Times New Roman" panose="02020603050405020304" pitchFamily="18" charset="0"/>
                <a:ea typeface="Times New Roman" panose="02020603050405020304" pitchFamily="18" charset="0"/>
              </a:rPr>
              <a:t> </a:t>
            </a:r>
          </a:p>
          <a:p>
            <a:pPr marL="342900" marR="32385" lvl="0" indent="-342900" algn="just">
              <a:lnSpc>
                <a:spcPct val="150000"/>
              </a:lnSpc>
              <a:spcAft>
                <a:spcPts val="65"/>
              </a:spcAft>
              <a:buFont typeface="+mj-lt"/>
              <a:buAutoNum type="arabicPeriod"/>
            </a:pPr>
            <a:r>
              <a:rPr lang="lt-LT" sz="1800" u="sng">
                <a:solidFill>
                  <a:srgbClr val="000000"/>
                </a:solidFill>
                <a:effectLst/>
                <a:latin typeface="Times New Roman" panose="02020603050405020304" pitchFamily="18" charset="0"/>
                <a:ea typeface="Times New Roman" panose="02020603050405020304" pitchFamily="18" charset="0"/>
              </a:rPr>
              <a:t>Thailappan, D., „Understand The DBSCAN Clustering Algorithm!“, 2022: </a:t>
            </a:r>
            <a:r>
              <a:rPr lang="lt-LT" sz="1800" u="sng">
                <a:solidFill>
                  <a:srgbClr val="000000"/>
                </a:solidFill>
                <a:effectLst/>
                <a:latin typeface="Times New Roman" panose="02020603050405020304" pitchFamily="18" charset="0"/>
                <a:ea typeface="Times New Roman" panose="02020603050405020304" pitchFamily="18" charset="0"/>
                <a:hlinkClick r:id="rId3"/>
              </a:rPr>
              <a:t>https://www.analyticsvidhya.com/blog/2021/06/understand-the-dbscan-clustering-algorithm/</a:t>
            </a:r>
            <a:r>
              <a:rPr lang="lt-LT" sz="1800">
                <a:solidFill>
                  <a:srgbClr val="000000"/>
                </a:solidFill>
                <a:effectLst/>
                <a:latin typeface="Times New Roman" panose="02020603050405020304" pitchFamily="18" charset="0"/>
                <a:ea typeface="Times New Roman" panose="02020603050405020304" pitchFamily="18" charset="0"/>
              </a:rPr>
              <a:t> </a:t>
            </a:r>
          </a:p>
          <a:p>
            <a:pPr marL="342900" marR="32385" lvl="0" indent="-342900" algn="just">
              <a:lnSpc>
                <a:spcPct val="150000"/>
              </a:lnSpc>
              <a:spcAft>
                <a:spcPts val="65"/>
              </a:spcAft>
              <a:buFont typeface="+mj-lt"/>
              <a:buAutoNum type="arabicPeriod"/>
            </a:pPr>
            <a:r>
              <a:rPr lang="lt-LT" sz="1800" u="sng">
                <a:solidFill>
                  <a:srgbClr val="000000"/>
                </a:solidFill>
                <a:effectLst/>
                <a:latin typeface="Times New Roman" panose="02020603050405020304" pitchFamily="18" charset="0"/>
                <a:ea typeface="Times New Roman" panose="02020603050405020304" pitchFamily="18" charset="0"/>
              </a:rPr>
              <a:t>Yufeng, „Understanding OPTICS and Implementation with Python“, 2022: </a:t>
            </a:r>
            <a:r>
              <a:rPr lang="lt-LT" sz="1800" u="sng">
                <a:solidFill>
                  <a:srgbClr val="000000"/>
                </a:solidFill>
                <a:effectLst/>
                <a:latin typeface="Times New Roman" panose="02020603050405020304" pitchFamily="18" charset="0"/>
                <a:ea typeface="Times New Roman" panose="02020603050405020304" pitchFamily="18" charset="0"/>
                <a:hlinkClick r:id="rId4"/>
              </a:rPr>
              <a:t>https://towardsdatascience.com/understanding-optics-and-implementation-with-python-143572abdfb6#:~:text=The%20OPTICS%20Algorithm&amp;text=In%20OPTICS%20each%20point%20is,of%20p%2C%20whichever%20is%20bigger</a:t>
            </a:r>
            <a:r>
              <a:rPr lang="lt-LT" sz="1800">
                <a:solidFill>
                  <a:srgbClr val="000000"/>
                </a:solidFill>
                <a:effectLst/>
                <a:latin typeface="Times New Roman" panose="02020603050405020304" pitchFamily="18" charset="0"/>
                <a:ea typeface="Times New Roman" panose="02020603050405020304" pitchFamily="18" charset="0"/>
              </a:rPr>
              <a:t> </a:t>
            </a:r>
          </a:p>
          <a:p>
            <a:pPr marL="342900" marR="32385" lvl="0" indent="-342900" algn="just">
              <a:lnSpc>
                <a:spcPct val="150000"/>
              </a:lnSpc>
              <a:spcAft>
                <a:spcPts val="65"/>
              </a:spcAft>
              <a:buFont typeface="+mj-lt"/>
              <a:buAutoNum type="arabicPeriod"/>
            </a:pPr>
            <a:r>
              <a:rPr lang="lt-LT" sz="1800" u="sng">
                <a:solidFill>
                  <a:srgbClr val="000000"/>
                </a:solidFill>
                <a:effectLst/>
                <a:latin typeface="Times New Roman" panose="02020603050405020304" pitchFamily="18" charset="0"/>
                <a:ea typeface="Times New Roman" panose="02020603050405020304" pitchFamily="18" charset="0"/>
              </a:rPr>
              <a:t>Mulin, T., „DBSCAN — Overview, Example, &amp; Evaluation“, 2020: </a:t>
            </a:r>
            <a:r>
              <a:rPr lang="lt-LT" sz="1800" u="sng">
                <a:solidFill>
                  <a:srgbClr val="000000"/>
                </a:solidFill>
                <a:effectLst/>
                <a:latin typeface="Times New Roman" panose="02020603050405020304" pitchFamily="18" charset="0"/>
                <a:ea typeface="Times New Roman" panose="02020603050405020304" pitchFamily="18" charset="0"/>
                <a:hlinkClick r:id="rId5"/>
              </a:rPr>
              <a:t>https://medium.com/@tarammullin/dbscan-2788cfce9389#:~:text=DBSCAN%20has%20two%20parameters.,to%20form%20a%20distinct%20cluster</a:t>
            </a:r>
            <a:r>
              <a:rPr lang="lt-LT" sz="1800">
                <a:solidFill>
                  <a:srgbClr val="000000"/>
                </a:solidFill>
                <a:effectLst/>
                <a:latin typeface="Times New Roman" panose="02020603050405020304" pitchFamily="18" charset="0"/>
                <a:ea typeface="Times New Roman" panose="02020603050405020304" pitchFamily="18" charset="0"/>
              </a:rPr>
              <a:t> </a:t>
            </a:r>
          </a:p>
          <a:p>
            <a:pPr marL="342900" marR="32385" lvl="0" indent="-342900" algn="just">
              <a:lnSpc>
                <a:spcPct val="150000"/>
              </a:lnSpc>
              <a:spcAft>
                <a:spcPts val="65"/>
              </a:spcAft>
              <a:buFont typeface="+mj-lt"/>
              <a:buAutoNum type="arabicPeriod"/>
            </a:pPr>
            <a:r>
              <a:rPr lang="lt-LT" sz="1800" u="sng">
                <a:solidFill>
                  <a:srgbClr val="000000"/>
                </a:solidFill>
                <a:effectLst/>
                <a:latin typeface="Times New Roman" panose="02020603050405020304" pitchFamily="18" charset="0"/>
                <a:ea typeface="Times New Roman" panose="02020603050405020304" pitchFamily="18" charset="0"/>
                <a:hlinkClick r:id="rId6"/>
              </a:rPr>
              <a:t>https://uc-r.github.io/hc_clustering</a:t>
            </a:r>
            <a:r>
              <a:rPr lang="lt-LT" sz="1800">
                <a:solidFill>
                  <a:srgbClr val="000000"/>
                </a:solidFill>
                <a:effectLst/>
                <a:latin typeface="Times New Roman" panose="02020603050405020304" pitchFamily="18" charset="0"/>
                <a:ea typeface="Times New Roman" panose="02020603050405020304" pitchFamily="18" charset="0"/>
              </a:rPr>
              <a:t> </a:t>
            </a:r>
          </a:p>
          <a:p>
            <a:pPr marL="342900" marR="32385" lvl="0" indent="-342900" algn="just">
              <a:lnSpc>
                <a:spcPct val="150000"/>
              </a:lnSpc>
              <a:spcAft>
                <a:spcPts val="65"/>
              </a:spcAft>
              <a:buFont typeface="+mj-lt"/>
              <a:buAutoNum type="arabicPeriod"/>
            </a:pPr>
            <a:r>
              <a:rPr lang="lt-LT" sz="1800" u="sng">
                <a:solidFill>
                  <a:srgbClr val="000000"/>
                </a:solidFill>
                <a:effectLst/>
                <a:latin typeface="Times New Roman" panose="02020603050405020304" pitchFamily="18" charset="0"/>
                <a:ea typeface="Times New Roman" panose="02020603050405020304" pitchFamily="18" charset="0"/>
                <a:hlinkClick r:id="rId7"/>
              </a:rPr>
              <a:t>https://uc-r.github.io/kmeans_clustering#gap</a:t>
            </a:r>
            <a:endParaRPr lang="lt-LT" sz="18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90616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24B17-E73F-1307-0212-602C49AED018}"/>
              </a:ext>
            </a:extLst>
          </p:cNvPr>
          <p:cNvSpPr>
            <a:spLocks noGrp="1"/>
          </p:cNvSpPr>
          <p:nvPr>
            <p:ph type="title"/>
          </p:nvPr>
        </p:nvSpPr>
        <p:spPr/>
        <p:txBody>
          <a:bodyPr/>
          <a:lstStyle/>
          <a:p>
            <a:r>
              <a:rPr lang="en-GB">
                <a:latin typeface="Times New Roman" panose="02020603050405020304" pitchFamily="18" charset="0"/>
                <a:cs typeface="Times New Roman" panose="02020603050405020304" pitchFamily="18" charset="0"/>
              </a:rPr>
              <a:t>AČIŪ UŽ DĖMESĮ!</a:t>
            </a:r>
          </a:p>
        </p:txBody>
      </p:sp>
    </p:spTree>
    <p:extLst>
      <p:ext uri="{BB962C8B-B14F-4D97-AF65-F5344CB8AC3E}">
        <p14:creationId xmlns:p14="http://schemas.microsoft.com/office/powerpoint/2010/main" val="3076296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78" y="335723"/>
            <a:ext cx="9053945" cy="885080"/>
          </a:xfrm>
        </p:spPr>
        <p:txBody>
          <a:bodyPr>
            <a:normAutofit/>
          </a:bodyPr>
          <a:lstStyle/>
          <a:p>
            <a:r>
              <a:rPr lang="lt-LT" sz="3600" err="1">
                <a:latin typeface="Times New Roman"/>
                <a:cs typeface="Arial"/>
              </a:rPr>
              <a:t>k</a:t>
            </a:r>
            <a:r>
              <a:rPr lang="lt-LT" sz="3600">
                <a:latin typeface="Times New Roman"/>
                <a:cs typeface="Arial"/>
              </a:rPr>
              <a:t> – vidurkių algoritmas</a:t>
            </a:r>
            <a:endParaRPr lang="en-US" sz="3600">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graphicFrame>
        <p:nvGraphicFramePr>
          <p:cNvPr id="7" name="Lentelė 6">
            <a:extLst>
              <a:ext uri="{FF2B5EF4-FFF2-40B4-BE49-F238E27FC236}">
                <a16:creationId xmlns:a16="http://schemas.microsoft.com/office/drawing/2014/main" id="{BEB698E8-F83E-C825-6A61-1AD81D6EC41B}"/>
              </a:ext>
            </a:extLst>
          </p:cNvPr>
          <p:cNvGraphicFramePr>
            <a:graphicFrameLocks noGrp="1"/>
          </p:cNvGraphicFramePr>
          <p:nvPr>
            <p:extLst>
              <p:ext uri="{D42A27DB-BD31-4B8C-83A1-F6EECF244321}">
                <p14:modId xmlns:p14="http://schemas.microsoft.com/office/powerpoint/2010/main" val="1261426110"/>
              </p:ext>
            </p:extLst>
          </p:nvPr>
        </p:nvGraphicFramePr>
        <p:xfrm>
          <a:off x="334001" y="4765183"/>
          <a:ext cx="5762000" cy="1136055"/>
        </p:xfrm>
        <a:graphic>
          <a:graphicData uri="http://schemas.openxmlformats.org/drawingml/2006/table">
            <a:tbl>
              <a:tblPr firstRow="1" firstCol="1" bandRow="1">
                <a:tableStyleId>{793D81CF-94F2-401A-BA57-92F5A7B2D0C5}</a:tableStyleId>
              </a:tblPr>
              <a:tblGrid>
                <a:gridCol w="1161778">
                  <a:extLst>
                    <a:ext uri="{9D8B030D-6E8A-4147-A177-3AD203B41FA5}">
                      <a16:colId xmlns:a16="http://schemas.microsoft.com/office/drawing/2014/main" val="2544056965"/>
                    </a:ext>
                  </a:extLst>
                </a:gridCol>
                <a:gridCol w="1146354">
                  <a:extLst>
                    <a:ext uri="{9D8B030D-6E8A-4147-A177-3AD203B41FA5}">
                      <a16:colId xmlns:a16="http://schemas.microsoft.com/office/drawing/2014/main" val="4266500816"/>
                    </a:ext>
                  </a:extLst>
                </a:gridCol>
                <a:gridCol w="1147588">
                  <a:extLst>
                    <a:ext uri="{9D8B030D-6E8A-4147-A177-3AD203B41FA5}">
                      <a16:colId xmlns:a16="http://schemas.microsoft.com/office/drawing/2014/main" val="985527660"/>
                    </a:ext>
                  </a:extLst>
                </a:gridCol>
                <a:gridCol w="1153140">
                  <a:extLst>
                    <a:ext uri="{9D8B030D-6E8A-4147-A177-3AD203B41FA5}">
                      <a16:colId xmlns:a16="http://schemas.microsoft.com/office/drawing/2014/main" val="3125731077"/>
                    </a:ext>
                  </a:extLst>
                </a:gridCol>
                <a:gridCol w="1153140">
                  <a:extLst>
                    <a:ext uri="{9D8B030D-6E8A-4147-A177-3AD203B41FA5}">
                      <a16:colId xmlns:a16="http://schemas.microsoft.com/office/drawing/2014/main" val="3687707281"/>
                    </a:ext>
                  </a:extLst>
                </a:gridCol>
              </a:tblGrid>
              <a:tr h="327368">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lt-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 = 2</a:t>
                      </a:r>
                      <a:endParaRPr lang="lt-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 = 3</a:t>
                      </a:r>
                      <a:endParaRPr lang="lt-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 = 4</a:t>
                      </a:r>
                      <a:endParaRPr lang="lt-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 = 5</a:t>
                      </a:r>
                      <a:endParaRPr lang="lt-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3045262"/>
                  </a:ext>
                </a:extLst>
              </a:tr>
              <a:tr h="546195">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Klasterių dydžiai</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78%, 22%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4%, 32%, 64%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52%, 15%, 29%, 4%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2%, 19%, , 25%, 54%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87524113"/>
                  </a:ext>
                </a:extLst>
              </a:tr>
              <a:tr h="262492">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R</a:t>
                      </a:r>
                      <a:r>
                        <a:rPr lang="lt-LT" sz="1600" kern="100" baseline="30000">
                          <a:effectLst/>
                          <a:latin typeface="Times New Roman" panose="02020603050405020304" pitchFamily="18" charset="0"/>
                          <a:cs typeface="Times New Roman" panose="02020603050405020304" pitchFamily="18" charset="0"/>
                        </a:rPr>
                        <a:t>2</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56,3 %</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76%</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a:effectLst/>
                          <a:latin typeface="Times New Roman" panose="02020603050405020304" pitchFamily="18" charset="0"/>
                          <a:cs typeface="Times New Roman" panose="02020603050405020304" pitchFamily="18" charset="0"/>
                        </a:rPr>
                        <a:t>82,7%</a:t>
                      </a:r>
                      <a:endParaRPr lang="lt-LT"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350" marR="33655" indent="-6350" algn="just">
                        <a:lnSpc>
                          <a:spcPct val="111000"/>
                        </a:lnSpc>
                        <a:spcAft>
                          <a:spcPts val="65"/>
                        </a:spcAft>
                      </a:pPr>
                      <a:r>
                        <a:rPr lang="lt-LT" sz="1600" kern="100" dirty="0">
                          <a:effectLst/>
                          <a:latin typeface="Times New Roman" panose="02020603050405020304" pitchFamily="18" charset="0"/>
                          <a:cs typeface="Times New Roman" panose="02020603050405020304" pitchFamily="18" charset="0"/>
                        </a:rPr>
                        <a:t>86,4%</a:t>
                      </a:r>
                      <a:endParaRPr lang="lt-LT"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8759727"/>
                  </a:ext>
                </a:extLst>
              </a:tr>
            </a:tbl>
          </a:graphicData>
        </a:graphic>
      </p:graphicFrame>
      <p:sp>
        <p:nvSpPr>
          <p:cNvPr id="9" name="Rectangle 1">
            <a:extLst>
              <a:ext uri="{FF2B5EF4-FFF2-40B4-BE49-F238E27FC236}">
                <a16:creationId xmlns:a16="http://schemas.microsoft.com/office/drawing/2014/main" id="{BDB8F1C8-BC6B-4FB8-3C36-2EA11659DAFA}"/>
              </a:ext>
            </a:extLst>
          </p:cNvPr>
          <p:cNvSpPr>
            <a:spLocks noChangeArrowheads="1"/>
          </p:cNvSpPr>
          <p:nvPr/>
        </p:nvSpPr>
        <p:spPr bwMode="auto">
          <a:xfrm>
            <a:off x="1935617" y="49505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4013" algn="just" defTabSz="914400" rtl="0" eaLnBrk="0" fontAlgn="base" latinLnBrk="0" hangingPunct="0">
              <a:lnSpc>
                <a:spcPct val="100000"/>
              </a:lnSpc>
              <a:spcBef>
                <a:spcPct val="0"/>
              </a:spcBef>
              <a:spcAft>
                <a:spcPct val="0"/>
              </a:spcAft>
              <a:buClrTx/>
              <a:buSzTx/>
              <a:buFontTx/>
              <a:buNone/>
              <a:tabLst/>
            </a:pPr>
            <a:r>
              <a:rPr kumimoji="0" lang="lt-LT" altLang="lt-LT"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lt-LT" altLang="lt-LT" sz="1800" b="0" i="0" u="none" strike="noStrike" cap="none" normalizeH="0" baseline="0">
              <a:ln>
                <a:noFill/>
              </a:ln>
              <a:solidFill>
                <a:schemeClr val="tx1"/>
              </a:solidFill>
              <a:effectLst/>
              <a:latin typeface="Arial" panose="020B0604020202020204" pitchFamily="34" charset="0"/>
            </a:endParaRPr>
          </a:p>
        </p:txBody>
      </p:sp>
      <p:pic>
        <p:nvPicPr>
          <p:cNvPr id="10" name="Paveikslėlis 9">
            <a:extLst>
              <a:ext uri="{FF2B5EF4-FFF2-40B4-BE49-F238E27FC236}">
                <a16:creationId xmlns:a16="http://schemas.microsoft.com/office/drawing/2014/main" id="{0A16A48D-B7C0-748A-9B90-DA98A1C4E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078" y="1450260"/>
            <a:ext cx="5654922" cy="4550725"/>
          </a:xfrm>
          <a:prstGeom prst="rect">
            <a:avLst/>
          </a:prstGeom>
        </p:spPr>
      </p:pic>
      <p:sp>
        <p:nvSpPr>
          <p:cNvPr id="12" name="TextBox 11">
            <a:extLst>
              <a:ext uri="{FF2B5EF4-FFF2-40B4-BE49-F238E27FC236}">
                <a16:creationId xmlns:a16="http://schemas.microsoft.com/office/drawing/2014/main" id="{DCC4B5D6-2BF9-8270-6B5D-1502D32E1A68}"/>
              </a:ext>
            </a:extLst>
          </p:cNvPr>
          <p:cNvSpPr txBox="1"/>
          <p:nvPr/>
        </p:nvSpPr>
        <p:spPr>
          <a:xfrm>
            <a:off x="441078" y="1055619"/>
            <a:ext cx="5762000" cy="3508653"/>
          </a:xfrm>
          <a:prstGeom prst="rect">
            <a:avLst/>
          </a:prstGeom>
          <a:noFill/>
        </p:spPr>
        <p:txBody>
          <a:bodyPr wrap="square">
            <a:spAutoFit/>
          </a:bodyPr>
          <a:lstStyle/>
          <a:p>
            <a:r>
              <a:rPr lang="lt-LT" sz="2400" b="1">
                <a:solidFill>
                  <a:srgbClr val="000000"/>
                </a:solidFill>
                <a:effectLst/>
                <a:latin typeface="Times New Roman" panose="02020603050405020304" pitchFamily="18" charset="0"/>
                <a:ea typeface="Times New Roman" panose="02020603050405020304" pitchFamily="18" charset="0"/>
              </a:rPr>
              <a:t>Klasterizavimas normuotiems duomenims</a:t>
            </a:r>
          </a:p>
          <a:p>
            <a:pPr algn="just"/>
            <a:endParaRPr lang="lt-LT">
              <a:solidFill>
                <a:srgbClr val="000000"/>
              </a:solidFill>
              <a:latin typeface="Times New Roman" panose="02020603050405020304" pitchFamily="18" charset="0"/>
              <a:ea typeface="Times New Roman" panose="02020603050405020304" pitchFamily="18" charset="0"/>
            </a:endParaRPr>
          </a:p>
          <a:p>
            <a:pPr algn="just"/>
            <a:r>
              <a:rPr lang="lt-LT" sz="1800">
                <a:solidFill>
                  <a:srgbClr val="000000"/>
                </a:solidFill>
                <a:effectLst/>
                <a:latin typeface="Times New Roman" panose="02020603050405020304" pitchFamily="18" charset="0"/>
                <a:ea typeface="Times New Roman" panose="02020603050405020304" pitchFamily="18" charset="0"/>
              </a:rPr>
              <a:t>Kiekvieną kartą algoritmas kūrė 25 konfigūracijas ir atrinko po vieną geriausią iš jų. Jei yra daugiau nei dvi dimensijos (kintamieji), braižant grafiką yra atliekama pagrindinių komponenčių analizė (PCA), </a:t>
            </a:r>
            <a:r>
              <a:rPr lang="lt-LT" sz="1800" err="1">
                <a:solidFill>
                  <a:srgbClr val="000000"/>
                </a:solidFill>
                <a:effectLst/>
                <a:latin typeface="Times New Roman" panose="02020603050405020304" pitchFamily="18" charset="0"/>
                <a:ea typeface="Times New Roman" panose="02020603050405020304" pitchFamily="18" charset="0"/>
              </a:rPr>
              <a:t>t</a:t>
            </a:r>
            <a:r>
              <a:rPr lang="lt-LT" sz="1800">
                <a:solidFill>
                  <a:srgbClr val="000000"/>
                </a:solidFill>
                <a:effectLst/>
                <a:latin typeface="Times New Roman" panose="02020603050405020304" pitchFamily="18" charset="0"/>
                <a:ea typeface="Times New Roman" panose="02020603050405020304" pitchFamily="18" charset="0"/>
              </a:rPr>
              <a:t>. y. taškai nubraižomi pagal dvi pirmąsias pagrindines komponentas, kurios paaiškina didžiąją dispersijos dalį. </a:t>
            </a:r>
            <a:r>
              <a:rPr lang="lt-LT">
                <a:solidFill>
                  <a:srgbClr val="000000"/>
                </a:solidFill>
                <a:latin typeface="Times New Roman" panose="02020603050405020304" pitchFamily="18" charset="0"/>
                <a:ea typeface="Times New Roman" panose="02020603050405020304" pitchFamily="18" charset="0"/>
              </a:rPr>
              <a:t> </a:t>
            </a:r>
            <a:r>
              <a:rPr lang="lt-LT" sz="1800">
                <a:solidFill>
                  <a:srgbClr val="000000"/>
                </a:solidFill>
                <a:effectLst/>
                <a:latin typeface="Times New Roman" panose="02020603050405020304" pitchFamily="18" charset="0"/>
                <a:ea typeface="Times New Roman" panose="02020603050405020304" pitchFamily="18" charset="0"/>
              </a:rPr>
              <a:t>Matome, jog pasirinkus klasterių skaičių 2, jie stipriai persidengia ir tikslumas šiek tiek didesnis nei 56%, didinant klasterių skaičių, didėja ir tikslumas. </a:t>
            </a:r>
          </a:p>
          <a:p>
            <a:pPr algn="just"/>
            <a:endParaRPr lang="lt-LT" sz="18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43961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veikslėlis 6">
            <a:extLst>
              <a:ext uri="{FF2B5EF4-FFF2-40B4-BE49-F238E27FC236}">
                <a16:creationId xmlns:a16="http://schemas.microsoft.com/office/drawing/2014/main" id="{8EFA8B33-6E9F-99C6-66DF-C67CD57802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51618" y="1383214"/>
            <a:ext cx="6724210" cy="4867779"/>
          </a:xfrm>
          <a:prstGeom prst="rect">
            <a:avLst/>
          </a:prstGeom>
        </p:spPr>
      </p:pic>
      <p:sp>
        <p:nvSpPr>
          <p:cNvPr id="2" name="Title 1"/>
          <p:cNvSpPr>
            <a:spLocks noGrp="1"/>
          </p:cNvSpPr>
          <p:nvPr>
            <p:ph type="title"/>
          </p:nvPr>
        </p:nvSpPr>
        <p:spPr>
          <a:xfrm>
            <a:off x="764931" y="454150"/>
            <a:ext cx="9053945" cy="885080"/>
          </a:xfrm>
        </p:spPr>
        <p:txBody>
          <a:bodyPr>
            <a:normAutofit/>
          </a:bodyPr>
          <a:lstStyle/>
          <a:p>
            <a:r>
              <a:rPr lang="lt-LT" sz="3600" err="1">
                <a:latin typeface="Times New Roman"/>
                <a:cs typeface="Arial"/>
              </a:rPr>
              <a:t>k</a:t>
            </a:r>
            <a:r>
              <a:rPr lang="lt-LT" sz="3600">
                <a:latin typeface="Times New Roman"/>
                <a:cs typeface="Arial"/>
              </a:rPr>
              <a:t> – vidurkių algoritmas</a:t>
            </a:r>
            <a:endParaRPr lang="en-US" sz="3600">
              <a:latin typeface="Times New Roman"/>
            </a:endParaRPr>
          </a:p>
        </p:txBody>
      </p:sp>
      <p:sp>
        <p:nvSpPr>
          <p:cNvPr id="3" name="Text Placeholder 2"/>
          <p:cNvSpPr>
            <a:spLocks noGrp="1"/>
          </p:cNvSpPr>
          <p:nvPr>
            <p:ph type="body" sz="quarter" idx="12"/>
          </p:nvPr>
        </p:nvSpPr>
        <p:spPr>
          <a:xfrm>
            <a:off x="724330" y="1037023"/>
            <a:ext cx="4364958" cy="3109164"/>
          </a:xfrm>
        </p:spPr>
        <p:txBody>
          <a:bodyPr vert="horz" lIns="91440" tIns="45720" rIns="91440" bIns="45720" rtlCol="0" anchor="t">
            <a:normAutofit/>
          </a:bodyPr>
          <a:lstStyle/>
          <a:p>
            <a:pPr marL="6350" marR="33655" indent="-6350" algn="just">
              <a:lnSpc>
                <a:spcPct val="110000"/>
              </a:lnSpc>
              <a:spcBef>
                <a:spcPts val="200"/>
              </a:spcBef>
            </a:pPr>
            <a:r>
              <a:rPr lang="lt-LT" sz="1600" b="1" i="1" dirty="0">
                <a:solidFill>
                  <a:srgbClr val="000000"/>
                </a:solidFill>
                <a:effectLst/>
                <a:latin typeface="Times New Roman" panose="02020603050405020304" pitchFamily="18" charset="0"/>
                <a:ea typeface="Yu Gothic Light" panose="020B0300000000000000" pitchFamily="34" charset="-128"/>
                <a:cs typeface="Times New Roman" panose="02020603050405020304" pitchFamily="18" charset="0"/>
              </a:rPr>
              <a:t>Alkūnės (</a:t>
            </a:r>
            <a:r>
              <a:rPr lang="lt-LT" sz="1600" b="1" i="1" dirty="0" err="1">
                <a:solidFill>
                  <a:srgbClr val="000000"/>
                </a:solidFill>
                <a:effectLst/>
                <a:latin typeface="Times New Roman" panose="02020603050405020304" pitchFamily="18" charset="0"/>
                <a:ea typeface="Yu Gothic Light" panose="020B0300000000000000" pitchFamily="34" charset="-128"/>
                <a:cs typeface="Times New Roman" panose="02020603050405020304" pitchFamily="18" charset="0"/>
              </a:rPr>
              <a:t>elbow</a:t>
            </a:r>
            <a:r>
              <a:rPr lang="lt-LT" sz="1600" b="1" i="1" dirty="0">
                <a:solidFill>
                  <a:srgbClr val="000000"/>
                </a:solidFill>
                <a:effectLst/>
                <a:latin typeface="Times New Roman" panose="02020603050405020304" pitchFamily="18" charset="0"/>
                <a:ea typeface="Yu Gothic Light" panose="020B0300000000000000" pitchFamily="34" charset="-128"/>
                <a:cs typeface="Times New Roman" panose="02020603050405020304" pitchFamily="18" charset="0"/>
              </a:rPr>
              <a:t>) metodas</a:t>
            </a:r>
          </a:p>
          <a:p>
            <a:pPr marL="6350" marR="33655" indent="-6350" algn="just">
              <a:lnSpc>
                <a:spcPct val="150000"/>
              </a:lnSpc>
              <a:spcBef>
                <a:spcPts val="200"/>
              </a:spcBef>
            </a:pPr>
            <a:r>
              <a:rPr lang="lt-LT" sz="1600" dirty="0">
                <a:solidFill>
                  <a:srgbClr val="000000"/>
                </a:solidFill>
                <a:effectLst/>
                <a:latin typeface="Times New Roman" panose="02020603050405020304" pitchFamily="18" charset="0"/>
                <a:ea typeface="Times New Roman" panose="02020603050405020304" pitchFamily="18" charset="0"/>
              </a:rPr>
              <a:t>Optimaliam klasterių </a:t>
            </a:r>
            <a:r>
              <a:rPr lang="lt-LT" sz="1600" dirty="0" err="1">
                <a:solidFill>
                  <a:srgbClr val="000000"/>
                </a:solidFill>
                <a:effectLst/>
                <a:latin typeface="Times New Roman" panose="02020603050405020304" pitchFamily="18" charset="0"/>
                <a:ea typeface="Times New Roman" panose="02020603050405020304" pitchFamily="18" charset="0"/>
              </a:rPr>
              <a:t>skaičiui</a:t>
            </a:r>
            <a:r>
              <a:rPr lang="lt-LT" sz="1600" dirty="0">
                <a:solidFill>
                  <a:srgbClr val="000000"/>
                </a:solidFill>
                <a:effectLst/>
                <a:latin typeface="Times New Roman" panose="02020603050405020304" pitchFamily="18" charset="0"/>
                <a:ea typeface="Times New Roman" panose="02020603050405020304" pitchFamily="18" charset="0"/>
              </a:rPr>
              <a:t> rasti </a:t>
            </a:r>
            <a:r>
              <a:rPr lang="lt-LT" sz="1600" dirty="0" err="1">
                <a:solidFill>
                  <a:srgbClr val="000000"/>
                </a:solidFill>
                <a:effectLst/>
                <a:latin typeface="Times New Roman" panose="02020603050405020304" pitchFamily="18" charset="0"/>
                <a:ea typeface="Times New Roman" panose="02020603050405020304" pitchFamily="18" charset="0"/>
              </a:rPr>
              <a:t>alkūnės</a:t>
            </a:r>
            <a:r>
              <a:rPr lang="lt-LT" sz="1600" dirty="0">
                <a:solidFill>
                  <a:srgbClr val="000000"/>
                </a:solidFill>
                <a:effectLst/>
                <a:latin typeface="Times New Roman" panose="02020603050405020304" pitchFamily="18" charset="0"/>
                <a:ea typeface="Times New Roman" panose="02020603050405020304" pitchFamily="18" charset="0"/>
              </a:rPr>
              <a:t> metodu visiems klasteriams </a:t>
            </a:r>
            <a:r>
              <a:rPr lang="lt-LT" sz="1600" dirty="0" err="1">
                <a:solidFill>
                  <a:srgbClr val="000000"/>
                </a:solidFill>
                <a:effectLst/>
                <a:latin typeface="Times New Roman" panose="02020603050405020304" pitchFamily="18" charset="0"/>
                <a:ea typeface="Times New Roman" panose="02020603050405020304" pitchFamily="18" charset="0"/>
              </a:rPr>
              <a:t>suskaičiuojamos</a:t>
            </a:r>
            <a:r>
              <a:rPr lang="lt-LT" sz="1600" dirty="0">
                <a:solidFill>
                  <a:srgbClr val="000000"/>
                </a:solidFill>
                <a:effectLst/>
                <a:latin typeface="Times New Roman" panose="02020603050405020304" pitchFamily="18" charset="0"/>
                <a:ea typeface="Times New Roman" panose="02020603050405020304" pitchFamily="18" charset="0"/>
              </a:rPr>
              <a:t> ir į bendrą sumą sudedamos </a:t>
            </a:r>
            <a:r>
              <a:rPr lang="lt-LT" sz="1600" dirty="0" err="1">
                <a:solidFill>
                  <a:srgbClr val="000000"/>
                </a:solidFill>
                <a:effectLst/>
                <a:latin typeface="Times New Roman" panose="02020603050405020304" pitchFamily="18" charset="0"/>
                <a:ea typeface="Times New Roman" panose="02020603050405020304" pitchFamily="18" charset="0"/>
              </a:rPr>
              <a:t>Euklidiniu</a:t>
            </a:r>
            <a:r>
              <a:rPr lang="lt-LT" sz="1600" dirty="0">
                <a:solidFill>
                  <a:srgbClr val="000000"/>
                </a:solidFill>
                <a:effectLst/>
                <a:latin typeface="Times New Roman" panose="02020603050405020304" pitchFamily="18" charset="0"/>
                <a:ea typeface="Times New Roman" panose="02020603050405020304" pitchFamily="18" charset="0"/>
              </a:rPr>
              <a:t>̨ atstumų nuo klasterio vidurkio </a:t>
            </a:r>
            <a:r>
              <a:rPr lang="lt-LT" sz="1600" dirty="0" err="1">
                <a:solidFill>
                  <a:srgbClr val="000000"/>
                </a:solidFill>
                <a:effectLst/>
                <a:latin typeface="Times New Roman" panose="02020603050405020304" pitchFamily="18" charset="0"/>
                <a:ea typeface="Times New Roman" panose="02020603050405020304" pitchFamily="18" charset="0"/>
              </a:rPr>
              <a:t>taško</a:t>
            </a:r>
            <a:r>
              <a:rPr lang="lt-LT" sz="1600" dirty="0">
                <a:solidFill>
                  <a:srgbClr val="000000"/>
                </a:solidFill>
                <a:effectLst/>
                <a:latin typeface="Times New Roman" panose="02020603050405020304" pitchFamily="18" charset="0"/>
                <a:ea typeface="Times New Roman" panose="02020603050405020304" pitchFamily="18" charset="0"/>
              </a:rPr>
              <a:t> kvadratų sumos. Siekiant surasti optimalų klasterių </a:t>
            </a:r>
            <a:r>
              <a:rPr lang="lt-LT" sz="1600" dirty="0" err="1">
                <a:solidFill>
                  <a:srgbClr val="000000"/>
                </a:solidFill>
                <a:effectLst/>
                <a:latin typeface="Times New Roman" panose="02020603050405020304" pitchFamily="18" charset="0"/>
                <a:ea typeface="Times New Roman" panose="02020603050405020304" pitchFamily="18" charset="0"/>
              </a:rPr>
              <a:t>skaičiu</a:t>
            </a:r>
            <a:r>
              <a:rPr lang="lt-LT" sz="1600" dirty="0">
                <a:solidFill>
                  <a:srgbClr val="000000"/>
                </a:solidFill>
                <a:effectLst/>
                <a:latin typeface="Times New Roman" panose="02020603050405020304" pitchFamily="18" charset="0"/>
                <a:ea typeface="Times New Roman" panose="02020603050405020304" pitchFamily="18" charset="0"/>
              </a:rPr>
              <a:t>̨ </a:t>
            </a:r>
            <a:r>
              <a:rPr lang="lt-LT" sz="1600" dirty="0" err="1">
                <a:solidFill>
                  <a:srgbClr val="000000"/>
                </a:solidFill>
                <a:effectLst/>
                <a:latin typeface="Times New Roman" panose="02020603050405020304" pitchFamily="18" charset="0"/>
                <a:ea typeface="Times New Roman" panose="02020603050405020304" pitchFamily="18" charset="0"/>
              </a:rPr>
              <a:t>nubraižoma</a:t>
            </a:r>
            <a:r>
              <a:rPr lang="lt-LT" sz="1600" dirty="0">
                <a:solidFill>
                  <a:srgbClr val="000000"/>
                </a:solidFill>
                <a:effectLst/>
                <a:latin typeface="Times New Roman" panose="02020603050405020304" pitchFamily="18" charset="0"/>
                <a:ea typeface="Times New Roman" panose="02020603050405020304" pitchFamily="18" charset="0"/>
              </a:rPr>
              <a:t> </a:t>
            </a:r>
            <a:r>
              <a:rPr lang="lt-LT" sz="1600" dirty="0" err="1">
                <a:solidFill>
                  <a:srgbClr val="000000"/>
                </a:solidFill>
                <a:effectLst/>
                <a:latin typeface="Times New Roman" panose="02020603050405020304" pitchFamily="18" charset="0"/>
                <a:ea typeface="Times New Roman" panose="02020603050405020304" pitchFamily="18" charset="0"/>
              </a:rPr>
              <a:t>šio</a:t>
            </a:r>
            <a:r>
              <a:rPr lang="lt-LT" sz="1600" dirty="0">
                <a:solidFill>
                  <a:srgbClr val="000000"/>
                </a:solidFill>
                <a:effectLst/>
                <a:latin typeface="Times New Roman" panose="02020603050405020304" pitchFamily="18" charset="0"/>
                <a:ea typeface="Times New Roman" panose="02020603050405020304" pitchFamily="18" charset="0"/>
              </a:rPr>
              <a:t> gauto </a:t>
            </a:r>
            <a:r>
              <a:rPr lang="lt-LT" sz="1600" dirty="0" err="1">
                <a:solidFill>
                  <a:srgbClr val="000000"/>
                </a:solidFill>
                <a:effectLst/>
                <a:latin typeface="Times New Roman" panose="02020603050405020304" pitchFamily="18" charset="0"/>
                <a:ea typeface="Times New Roman" panose="02020603050405020304" pitchFamily="18" charset="0"/>
              </a:rPr>
              <a:t>dydžio</a:t>
            </a:r>
            <a:r>
              <a:rPr lang="lt-LT" sz="1600" dirty="0">
                <a:solidFill>
                  <a:srgbClr val="000000"/>
                </a:solidFill>
                <a:effectLst/>
                <a:latin typeface="Times New Roman" panose="02020603050405020304" pitchFamily="18" charset="0"/>
                <a:ea typeface="Times New Roman" panose="02020603050405020304" pitchFamily="18" charset="0"/>
              </a:rPr>
              <a:t> kreivė pagal klasterių </a:t>
            </a:r>
            <a:r>
              <a:rPr lang="lt-LT" sz="1600" dirty="0" err="1">
                <a:solidFill>
                  <a:srgbClr val="000000"/>
                </a:solidFill>
                <a:effectLst/>
                <a:latin typeface="Times New Roman" panose="02020603050405020304" pitchFamily="18" charset="0"/>
                <a:ea typeface="Times New Roman" panose="02020603050405020304" pitchFamily="18" charset="0"/>
              </a:rPr>
              <a:t>skaičiu</a:t>
            </a:r>
            <a:r>
              <a:rPr lang="lt-LT" sz="1600" dirty="0">
                <a:solidFill>
                  <a:srgbClr val="000000"/>
                </a:solidFill>
                <a:effectLst/>
                <a:latin typeface="Times New Roman" panose="02020603050405020304" pitchFamily="18" charset="0"/>
                <a:ea typeface="Times New Roman" panose="02020603050405020304" pitchFamily="18" charset="0"/>
              </a:rPr>
              <a:t>̨ </a:t>
            </a:r>
            <a:r>
              <a:rPr lang="lt-LT" sz="1600" err="1">
                <a:solidFill>
                  <a:srgbClr val="000000"/>
                </a:solidFill>
                <a:effectLst/>
                <a:latin typeface="Times New Roman" panose="02020603050405020304" pitchFamily="18" charset="0"/>
                <a:ea typeface="Times New Roman" panose="02020603050405020304" pitchFamily="18" charset="0"/>
              </a:rPr>
              <a:t>k</a:t>
            </a:r>
            <a:r>
              <a:rPr lang="lt-LT" sz="1600" dirty="0">
                <a:solidFill>
                  <a:srgbClr val="000000"/>
                </a:solidFill>
                <a:effectLst/>
                <a:latin typeface="Times New Roman" panose="02020603050405020304" pitchFamily="18" charset="0"/>
                <a:ea typeface="Times New Roman" panose="02020603050405020304" pitchFamily="18" charset="0"/>
              </a:rPr>
              <a:t> ir </a:t>
            </a:r>
            <a:r>
              <a:rPr lang="lt-LT" sz="1600" dirty="0" err="1">
                <a:solidFill>
                  <a:srgbClr val="000000"/>
                </a:solidFill>
                <a:effectLst/>
                <a:latin typeface="Times New Roman" panose="02020603050405020304" pitchFamily="18" charset="0"/>
                <a:ea typeface="Times New Roman" panose="02020603050405020304" pitchFamily="18" charset="0"/>
              </a:rPr>
              <a:t>ieškoma</a:t>
            </a:r>
            <a:r>
              <a:rPr lang="lt-LT" sz="1600" dirty="0">
                <a:solidFill>
                  <a:srgbClr val="000000"/>
                </a:solidFill>
                <a:effectLst/>
                <a:latin typeface="Times New Roman" panose="02020603050405020304" pitchFamily="18" charset="0"/>
                <a:ea typeface="Times New Roman" panose="02020603050405020304" pitchFamily="18" charset="0"/>
              </a:rPr>
              <a:t> linkio </a:t>
            </a:r>
            <a:r>
              <a:rPr lang="lt-LT" sz="1600" dirty="0" err="1">
                <a:solidFill>
                  <a:srgbClr val="000000"/>
                </a:solidFill>
                <a:effectLst/>
                <a:latin typeface="Times New Roman" panose="02020603050405020304" pitchFamily="18" charset="0"/>
                <a:ea typeface="Times New Roman" panose="02020603050405020304" pitchFamily="18" charset="0"/>
              </a:rPr>
              <a:t>taško</a:t>
            </a:r>
            <a:r>
              <a:rPr lang="lt-LT" sz="1600" dirty="0">
                <a:solidFill>
                  <a:srgbClr val="000000"/>
                </a:solidFill>
                <a:effectLst/>
                <a:latin typeface="Times New Roman" panose="02020603050405020304" pitchFamily="18" charset="0"/>
                <a:ea typeface="Times New Roman" panose="02020603050405020304" pitchFamily="18" charset="0"/>
              </a:rPr>
              <a:t>. </a:t>
            </a:r>
          </a:p>
          <a:p>
            <a:pPr marL="6985" marR="32385" indent="353695" algn="just">
              <a:lnSpc>
                <a:spcPct val="110000"/>
              </a:lnSpc>
              <a:spcAft>
                <a:spcPts val="65"/>
              </a:spcAft>
            </a:pPr>
            <a:endParaRPr lang="lt-LT" sz="1800" dirty="0">
              <a:solidFill>
                <a:srgbClr val="000000"/>
              </a:solidFill>
              <a:latin typeface="Times New Roman" panose="02020603050405020304" pitchFamily="18" charset="0"/>
              <a:ea typeface="Times New Roman" panose="02020603050405020304" pitchFamily="18" charset="0"/>
            </a:endParaRPr>
          </a:p>
          <a:p>
            <a:pPr marL="6985" marR="32385" indent="353695" algn="just">
              <a:lnSpc>
                <a:spcPct val="150000"/>
              </a:lnSpc>
              <a:spcAft>
                <a:spcPts val="65"/>
              </a:spcAft>
            </a:pPr>
            <a:endParaRPr lang="lt-LT" sz="1800" dirty="0">
              <a:solidFill>
                <a:srgbClr val="000000"/>
              </a:solidFill>
              <a:effectLst/>
              <a:latin typeface="Times New Roman" panose="02020603050405020304" pitchFamily="18" charset="0"/>
              <a:ea typeface="Times New Roman" panose="02020603050405020304" pitchFamily="18" charset="0"/>
            </a:endParaRPr>
          </a:p>
          <a:p>
            <a:pPr algn="just"/>
            <a:endParaRPr lang="lt-LT" dirty="0">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graphicFrame>
        <p:nvGraphicFramePr>
          <p:cNvPr id="8" name="Table 7">
            <a:extLst>
              <a:ext uri="{FF2B5EF4-FFF2-40B4-BE49-F238E27FC236}">
                <a16:creationId xmlns:a16="http://schemas.microsoft.com/office/drawing/2014/main" id="{A37DE5C6-B45D-8B04-3218-7AEB4E35B29C}"/>
              </a:ext>
            </a:extLst>
          </p:cNvPr>
          <p:cNvGraphicFramePr>
            <a:graphicFrameLocks noGrp="1"/>
          </p:cNvGraphicFramePr>
          <p:nvPr>
            <p:extLst>
              <p:ext uri="{D42A27DB-BD31-4B8C-83A1-F6EECF244321}">
                <p14:modId xmlns:p14="http://schemas.microsoft.com/office/powerpoint/2010/main" val="2009371079"/>
              </p:ext>
            </p:extLst>
          </p:nvPr>
        </p:nvGraphicFramePr>
        <p:xfrm>
          <a:off x="761999" y="4086404"/>
          <a:ext cx="2815450" cy="1724241"/>
        </p:xfrm>
        <a:graphic>
          <a:graphicData uri="http://schemas.openxmlformats.org/drawingml/2006/table">
            <a:tbl>
              <a:tblPr firstRow="1" firstCol="1" bandRow="1">
                <a:tableStyleId>{073A0DAA-6AF3-43AB-8588-CEC1D06C72B9}</a:tableStyleId>
              </a:tblPr>
              <a:tblGrid>
                <a:gridCol w="1094078">
                  <a:extLst>
                    <a:ext uri="{9D8B030D-6E8A-4147-A177-3AD203B41FA5}">
                      <a16:colId xmlns:a16="http://schemas.microsoft.com/office/drawing/2014/main" val="1890706103"/>
                    </a:ext>
                  </a:extLst>
                </a:gridCol>
                <a:gridCol w="860686">
                  <a:extLst>
                    <a:ext uri="{9D8B030D-6E8A-4147-A177-3AD203B41FA5}">
                      <a16:colId xmlns:a16="http://schemas.microsoft.com/office/drawing/2014/main" val="2664875294"/>
                    </a:ext>
                  </a:extLst>
                </a:gridCol>
                <a:gridCol w="860686">
                  <a:extLst>
                    <a:ext uri="{9D8B030D-6E8A-4147-A177-3AD203B41FA5}">
                      <a16:colId xmlns:a16="http://schemas.microsoft.com/office/drawing/2014/main" val="1195377901"/>
                    </a:ext>
                  </a:extLst>
                </a:gridCol>
              </a:tblGrid>
              <a:tr h="761149">
                <a:tc rowSpan="2">
                  <a:txBody>
                    <a:bodyPr/>
                    <a:lstStyle/>
                    <a:p>
                      <a:pPr marL="6350" marR="33655" indent="-6350" algn="ctr">
                        <a:lnSpc>
                          <a:spcPct val="111000"/>
                        </a:lnSpc>
                        <a:spcAft>
                          <a:spcPts val="65"/>
                        </a:spcAft>
                      </a:pPr>
                      <a:r>
                        <a:rPr lang="lt-LT" sz="1200" kern="100">
                          <a:effectLst/>
                        </a:rPr>
                        <a:t>Klasterio nr.</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gridSpan="2">
                  <a:txBody>
                    <a:bodyPr/>
                    <a:lstStyle/>
                    <a:p>
                      <a:pPr marL="6350" marR="33655" indent="-6350" algn="ctr">
                        <a:lnSpc>
                          <a:spcPct val="111000"/>
                        </a:lnSpc>
                        <a:spcAft>
                          <a:spcPts val="65"/>
                        </a:spcAft>
                      </a:pPr>
                      <a:r>
                        <a:rPr lang="lt-LT" sz="1200" kern="100" dirty="0">
                          <a:effectLst/>
                        </a:rPr>
                        <a:t>Klasių klasterizavimas</a:t>
                      </a:r>
                      <a:endParaRPr lang="en-LT" sz="12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en-LT"/>
                    </a:p>
                  </a:txBody>
                  <a:tcPr/>
                </a:tc>
                <a:extLst>
                  <a:ext uri="{0D108BD9-81ED-4DB2-BD59-A6C34878D82A}">
                    <a16:rowId xmlns:a16="http://schemas.microsoft.com/office/drawing/2014/main" val="950369945"/>
                  </a:ext>
                </a:extLst>
              </a:tr>
              <a:tr h="240773">
                <a:tc vMerge="1">
                  <a:txBody>
                    <a:bodyPr/>
                    <a:lstStyle/>
                    <a:p>
                      <a:endParaRPr lang="en-LT"/>
                    </a:p>
                  </a:txBody>
                  <a:tcPr/>
                </a:tc>
                <a:tc>
                  <a:txBody>
                    <a:bodyPr/>
                    <a:lstStyle/>
                    <a:p>
                      <a:pPr marL="6350" marR="33655" indent="-6350" algn="ctr">
                        <a:lnSpc>
                          <a:spcPct val="111000"/>
                        </a:lnSpc>
                        <a:spcAft>
                          <a:spcPts val="65"/>
                        </a:spcAft>
                      </a:pPr>
                      <a:r>
                        <a:rPr lang="lt-LT" sz="1200" kern="100">
                          <a:effectLst/>
                        </a:rPr>
                        <a:t>0</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6885633"/>
                  </a:ext>
                </a:extLst>
              </a:tr>
              <a:tr h="240773">
                <a:tc>
                  <a:txBody>
                    <a:bodyPr/>
                    <a:lstStyle/>
                    <a:p>
                      <a:pPr marL="6350" marR="33655" indent="-6350" algn="ctr">
                        <a:lnSpc>
                          <a:spcPct val="111000"/>
                        </a:lnSpc>
                        <a:spcAft>
                          <a:spcPts val="65"/>
                        </a:spcAft>
                      </a:pPr>
                      <a:r>
                        <a:rPr lang="lt-LT" sz="1200" kern="100">
                          <a:effectLst/>
                        </a:rPr>
                        <a:t>1</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16</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22</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090550653"/>
                  </a:ext>
                </a:extLst>
              </a:tr>
              <a:tr h="240773">
                <a:tc>
                  <a:txBody>
                    <a:bodyPr/>
                    <a:lstStyle/>
                    <a:p>
                      <a:pPr marL="6350" marR="33655" indent="-6350" algn="ctr">
                        <a:lnSpc>
                          <a:spcPct val="111000"/>
                        </a:lnSpc>
                        <a:spcAft>
                          <a:spcPts val="65"/>
                        </a:spcAft>
                      </a:pPr>
                      <a:r>
                        <a:rPr lang="lt-LT" sz="1200" kern="100">
                          <a:effectLst/>
                        </a:rPr>
                        <a:t>2</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136</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97</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738421847"/>
                  </a:ext>
                </a:extLst>
              </a:tr>
              <a:tr h="240773">
                <a:tc>
                  <a:txBody>
                    <a:bodyPr/>
                    <a:lstStyle/>
                    <a:p>
                      <a:pPr marL="6350" marR="33655" indent="-6350" algn="ctr">
                        <a:lnSpc>
                          <a:spcPct val="111000"/>
                        </a:lnSpc>
                        <a:spcAft>
                          <a:spcPts val="65"/>
                        </a:spcAft>
                      </a:pPr>
                      <a:r>
                        <a:rPr lang="lt-LT" sz="1200" kern="100">
                          <a:effectLst/>
                        </a:rPr>
                        <a:t>3</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a:effectLst/>
                        </a:rPr>
                        <a:t>326</a:t>
                      </a:r>
                      <a:endParaRPr lang="en-LT" sz="12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6350" marR="33655" indent="-6350" algn="ctr">
                        <a:lnSpc>
                          <a:spcPct val="111000"/>
                        </a:lnSpc>
                        <a:spcAft>
                          <a:spcPts val="65"/>
                        </a:spcAft>
                      </a:pPr>
                      <a:r>
                        <a:rPr lang="lt-LT" sz="1200" kern="100" dirty="0">
                          <a:effectLst/>
                        </a:rPr>
                        <a:t>132</a:t>
                      </a:r>
                      <a:endParaRPr lang="en-LT" sz="12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92623563"/>
                  </a:ext>
                </a:extLst>
              </a:tr>
            </a:tbl>
          </a:graphicData>
        </a:graphic>
      </p:graphicFrame>
      <p:sp>
        <p:nvSpPr>
          <p:cNvPr id="11" name="TextBox 10">
            <a:extLst>
              <a:ext uri="{FF2B5EF4-FFF2-40B4-BE49-F238E27FC236}">
                <a16:creationId xmlns:a16="http://schemas.microsoft.com/office/drawing/2014/main" id="{FDB6FCE8-5A68-8ABC-761E-27ED60BA7635}"/>
              </a:ext>
            </a:extLst>
          </p:cNvPr>
          <p:cNvSpPr txBox="1"/>
          <p:nvPr/>
        </p:nvSpPr>
        <p:spPr>
          <a:xfrm>
            <a:off x="724330" y="5820977"/>
            <a:ext cx="4783395" cy="786754"/>
          </a:xfrm>
          <a:prstGeom prst="rect">
            <a:avLst/>
          </a:prstGeom>
          <a:noFill/>
        </p:spPr>
        <p:txBody>
          <a:bodyPr wrap="square">
            <a:spAutoFit/>
          </a:bodyPr>
          <a:lstStyle/>
          <a:p>
            <a:pPr marL="6350" marR="33655" algn="just">
              <a:lnSpc>
                <a:spcPct val="150000"/>
              </a:lnSpc>
              <a:spcAft>
                <a:spcPts val="65"/>
              </a:spcAft>
            </a:pPr>
            <a:r>
              <a:rPr lang="lt-LT" sz="1600" dirty="0">
                <a:solidFill>
                  <a:srgbClr val="000000"/>
                </a:solidFill>
                <a:effectLst/>
                <a:latin typeface="Times New Roman" panose="02020603050405020304" pitchFamily="18" charset="0"/>
                <a:ea typeface="Times New Roman" panose="02020603050405020304" pitchFamily="18" charset="0"/>
              </a:rPr>
              <a:t>Į 3 klasterį patenka apie 68 proc. visų sveikų pacientų, tačiau pirmąjį klasterį sudaro tik 5 proc. visų stebinių.</a:t>
            </a:r>
            <a:endParaRPr lang="lt-LT" sz="16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0027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73E64D3-5AFD-D4E7-ECFC-FCCF786D975C}"/>
              </a:ext>
            </a:extLst>
          </p:cNvPr>
          <p:cNvGraphicFramePr>
            <a:graphicFrameLocks noGrp="1"/>
          </p:cNvGraphicFramePr>
          <p:nvPr>
            <p:extLst>
              <p:ext uri="{D42A27DB-BD31-4B8C-83A1-F6EECF244321}">
                <p14:modId xmlns:p14="http://schemas.microsoft.com/office/powerpoint/2010/main" val="314281783"/>
              </p:ext>
            </p:extLst>
          </p:nvPr>
        </p:nvGraphicFramePr>
        <p:xfrm>
          <a:off x="850006" y="386365"/>
          <a:ext cx="9188097" cy="6378244"/>
        </p:xfrm>
        <a:graphic>
          <a:graphicData uri="http://schemas.openxmlformats.org/drawingml/2006/table">
            <a:tbl>
              <a:tblPr firstRow="1" firstCol="1" bandRow="1">
                <a:tableStyleId>{073A0DAA-6AF3-43AB-8588-CEC1D06C72B9}</a:tableStyleId>
              </a:tblPr>
              <a:tblGrid>
                <a:gridCol w="1040139">
                  <a:extLst>
                    <a:ext uri="{9D8B030D-6E8A-4147-A177-3AD203B41FA5}">
                      <a16:colId xmlns:a16="http://schemas.microsoft.com/office/drawing/2014/main" val="2421769264"/>
                    </a:ext>
                  </a:extLst>
                </a:gridCol>
                <a:gridCol w="2592189">
                  <a:extLst>
                    <a:ext uri="{9D8B030D-6E8A-4147-A177-3AD203B41FA5}">
                      <a16:colId xmlns:a16="http://schemas.microsoft.com/office/drawing/2014/main" val="1476979482"/>
                    </a:ext>
                  </a:extLst>
                </a:gridCol>
                <a:gridCol w="1547593">
                  <a:extLst>
                    <a:ext uri="{9D8B030D-6E8A-4147-A177-3AD203B41FA5}">
                      <a16:colId xmlns:a16="http://schemas.microsoft.com/office/drawing/2014/main" val="3503918502"/>
                    </a:ext>
                  </a:extLst>
                </a:gridCol>
                <a:gridCol w="1426664">
                  <a:extLst>
                    <a:ext uri="{9D8B030D-6E8A-4147-A177-3AD203B41FA5}">
                      <a16:colId xmlns:a16="http://schemas.microsoft.com/office/drawing/2014/main" val="2958176824"/>
                    </a:ext>
                  </a:extLst>
                </a:gridCol>
                <a:gridCol w="1290756">
                  <a:extLst>
                    <a:ext uri="{9D8B030D-6E8A-4147-A177-3AD203B41FA5}">
                      <a16:colId xmlns:a16="http://schemas.microsoft.com/office/drawing/2014/main" val="3508012488"/>
                    </a:ext>
                  </a:extLst>
                </a:gridCol>
                <a:gridCol w="1290756">
                  <a:extLst>
                    <a:ext uri="{9D8B030D-6E8A-4147-A177-3AD203B41FA5}">
                      <a16:colId xmlns:a16="http://schemas.microsoft.com/office/drawing/2014/main" val="1003389772"/>
                    </a:ext>
                  </a:extLst>
                </a:gridCol>
              </a:tblGrid>
              <a:tr h="229855">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Vidurkis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dirty="0">
                          <a:effectLst/>
                          <a:latin typeface="Times New Roman" panose="02020603050405020304" pitchFamily="18" charset="0"/>
                          <a:cs typeface="Times New Roman" panose="02020603050405020304" pitchFamily="18" charset="0"/>
                        </a:rPr>
                        <a:t>Mediana</a:t>
                      </a:r>
                      <a:endParaRPr lang="en-LT"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Min</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Max</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1397483537"/>
                  </a:ext>
                </a:extLst>
              </a:tr>
              <a:tr h="229855">
                <a:tc rowSpan="8">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en-US" sz="1400" kern="100">
                          <a:effectLst/>
                          <a:latin typeface="Times New Roman" panose="02020603050405020304" pitchFamily="18" charset="0"/>
                          <a:cs typeface="Times New Roman" panose="02020603050405020304" pitchFamily="18" charset="0"/>
                        </a:rPr>
                        <a:t> </a:t>
                      </a:r>
                      <a:endParaRPr lang="en-LT" sz="1400" kern="100">
                        <a:effectLst/>
                        <a:latin typeface="Times New Roman" panose="02020603050405020304" pitchFamily="18" charset="0"/>
                        <a:cs typeface="Times New Roman" panose="02020603050405020304" pitchFamily="18" charset="0"/>
                      </a:endParaRPr>
                    </a:p>
                    <a:p>
                      <a:pPr marL="6350" marR="33655" indent="-6350" algn="just">
                        <a:lnSpc>
                          <a:spcPct val="111000"/>
                        </a:lnSpc>
                        <a:spcAft>
                          <a:spcPts val="65"/>
                        </a:spcAft>
                      </a:pPr>
                      <a:r>
                        <a:rPr lang="en-US"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Nėštumas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11110762"/>
                  </a:ext>
                </a:extLst>
              </a:tr>
              <a:tr h="229855">
                <a:tc vMerge="1">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Gliukozė</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158,45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156</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105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197</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2737935977"/>
                  </a:ext>
                </a:extLst>
              </a:tr>
              <a:tr h="446404">
                <a:tc vMerge="1">
                  <a:txBody>
                    <a:bodyPr/>
                    <a:lstStyle/>
                    <a:p>
                      <a:pPr marL="6350" marR="33655" indent="-6350" algn="ctr">
                        <a:lnSpc>
                          <a:spcPct val="111000"/>
                        </a:lnSpc>
                        <a:spcAft>
                          <a:spcPts val="65"/>
                        </a:spcAft>
                      </a:pPr>
                      <a:r>
                        <a:rPr lang="en-US" sz="1400" kern="100">
                          <a:effectLst/>
                          <a:latin typeface="Times New Roman" panose="02020603050405020304" pitchFamily="18" charset="0"/>
                          <a:cs typeface="Times New Roman" panose="02020603050405020304" pitchFamily="18" charset="0"/>
                        </a:rPr>
                        <a:t> </a:t>
                      </a:r>
                      <a:endParaRPr lang="en-LT" sz="1400" kern="100">
                        <a:effectLst/>
                        <a:latin typeface="Times New Roman" panose="02020603050405020304" pitchFamily="18" charset="0"/>
                        <a:cs typeface="Times New Roman" panose="02020603050405020304" pitchFamily="18" charset="0"/>
                      </a:endParaRPr>
                    </a:p>
                    <a:p>
                      <a:pPr marL="6350" marR="33655" indent="-6350" algn="just">
                        <a:lnSpc>
                          <a:spcPct val="111000"/>
                        </a:lnSpc>
                        <a:spcAft>
                          <a:spcPts val="65"/>
                        </a:spcAft>
                      </a:pPr>
                      <a:r>
                        <a:rPr lang="en-US"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Kraujo spaudimas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70</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46</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90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4159650910"/>
                  </a:ext>
                </a:extLst>
              </a:tr>
              <a:tr h="229855">
                <a:tc vMerge="1">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Odos storis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32,26</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33</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49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2598328794"/>
                  </a:ext>
                </a:extLst>
              </a:tr>
              <a:tr h="229855">
                <a:tc vMerge="1">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Insulinas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441,29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408,5</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300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846</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378563926"/>
                  </a:ext>
                </a:extLst>
              </a:tr>
              <a:tr h="229855">
                <a:tc vMerge="1">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KMI</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35,11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b="1" kern="100">
                          <a:effectLst/>
                          <a:latin typeface="Times New Roman" panose="02020603050405020304" pitchFamily="18" charset="0"/>
                          <a:cs typeface="Times New Roman" panose="02020603050405020304" pitchFamily="18" charset="0"/>
                        </a:rPr>
                        <a:t>35,05</a:t>
                      </a:r>
                      <a:endParaRPr lang="en-LT" sz="14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19,6</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52,3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1678060436"/>
                  </a:ext>
                </a:extLst>
              </a:tr>
              <a:tr h="229855">
                <a:tc vMerge="1">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Diabeto f-ja</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0,57</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b="1" kern="100" dirty="0">
                          <a:effectLst/>
                          <a:latin typeface="Times New Roman" panose="02020603050405020304" pitchFamily="18" charset="0"/>
                          <a:cs typeface="Times New Roman" panose="02020603050405020304" pitchFamily="18" charset="0"/>
                        </a:rPr>
                        <a:t>0,5</a:t>
                      </a:r>
                      <a:endParaRPr lang="en-LT" sz="1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0,13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2,33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176221172"/>
                  </a:ext>
                </a:extLst>
              </a:tr>
              <a:tr h="229855">
                <a:tc vMerge="1">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Amžius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60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80602459"/>
                  </a:ext>
                </a:extLst>
              </a:tr>
              <a:tr h="229855">
                <a:tc rowSpan="8">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Nėštumas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17</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363198867"/>
                  </a:ext>
                </a:extLst>
              </a:tr>
              <a:tr h="229855">
                <a:tc vMerge="1">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Gliukozė</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129,5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125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82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198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590770790"/>
                  </a:ext>
                </a:extLst>
              </a:tr>
              <a:tr h="229855">
                <a:tc vMerge="1">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Kraujo spaudimas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71,5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110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1286289318"/>
                  </a:ext>
                </a:extLst>
              </a:tr>
              <a:tr h="229855">
                <a:tc vMerge="1">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Odos storis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30,38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60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3211875890"/>
                  </a:ext>
                </a:extLst>
              </a:tr>
              <a:tr h="229855">
                <a:tc vMerge="1">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Insulinas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159,7</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150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88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293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3272900083"/>
                  </a:ext>
                </a:extLst>
              </a:tr>
              <a:tr h="229855">
                <a:tc vMerge="1">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KMI</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34,14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21,20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67,1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914789711"/>
                  </a:ext>
                </a:extLst>
              </a:tr>
              <a:tr h="229855">
                <a:tc vMerge="1">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Diabeto f-ja</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0,53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0,46</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0,09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2,29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1012661362"/>
                  </a:ext>
                </a:extLst>
              </a:tr>
              <a:tr h="229855">
                <a:tc vMerge="1">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Amžius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63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44096476"/>
                  </a:ext>
                </a:extLst>
              </a:tr>
              <a:tr h="229855">
                <a:tc rowSpan="8">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p>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Nėštumas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1968554417"/>
                  </a:ext>
                </a:extLst>
              </a:tr>
              <a:tr h="229855">
                <a:tc vMerge="1">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Gliukozė</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113,64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108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199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450049828"/>
                  </a:ext>
                </a:extLst>
              </a:tr>
              <a:tr h="229855">
                <a:tc vMerge="1">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Kraujo spaudimas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72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122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768002472"/>
                  </a:ext>
                </a:extLst>
              </a:tr>
              <a:tr h="229855">
                <a:tc vMerge="1">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Odos storis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16,09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16,5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99</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3879682318"/>
                  </a:ext>
                </a:extLst>
              </a:tr>
              <a:tr h="229855">
                <a:tc vMerge="1">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Insulinas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15,76</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90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907432593"/>
                  </a:ext>
                </a:extLst>
              </a:tr>
              <a:tr h="229855">
                <a:tc vMerge="1">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KMI</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31,4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30,95</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18,20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59,4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677854166"/>
                  </a:ext>
                </a:extLst>
              </a:tr>
              <a:tr h="229855">
                <a:tc vMerge="1">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Diabeto f-ja</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0,44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0,33</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0,08</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2,42</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2546998067"/>
                  </a:ext>
                </a:extLst>
              </a:tr>
              <a:tr h="229855">
                <a:tc vMerge="1">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 </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just">
                        <a:lnSpc>
                          <a:spcPct val="111000"/>
                        </a:lnSpc>
                        <a:spcAft>
                          <a:spcPts val="65"/>
                        </a:spcAft>
                      </a:pPr>
                      <a:r>
                        <a:rPr lang="lt-LT" sz="1400" kern="100">
                          <a:effectLst/>
                          <a:latin typeface="Times New Roman" panose="02020603050405020304" pitchFamily="18" charset="0"/>
                          <a:cs typeface="Times New Roman" panose="02020603050405020304" pitchFamily="18" charset="0"/>
                        </a:rPr>
                        <a:t>Amžius</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34</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30</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a:effectLst/>
                          <a:latin typeface="Times New Roman" panose="02020603050405020304" pitchFamily="18" charset="0"/>
                          <a:cs typeface="Times New Roman" panose="02020603050405020304" pitchFamily="18" charset="0"/>
                        </a:rPr>
                        <a:t>21</a:t>
                      </a:r>
                      <a:endParaRPr lang="en-LT"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tc>
                  <a:txBody>
                    <a:bodyPr/>
                    <a:lstStyle/>
                    <a:p>
                      <a:pPr marL="6350" marR="33655" indent="-6350" algn="ctr">
                        <a:lnSpc>
                          <a:spcPct val="111000"/>
                        </a:lnSpc>
                        <a:spcAft>
                          <a:spcPts val="65"/>
                        </a:spcAft>
                      </a:pPr>
                      <a:r>
                        <a:rPr lang="lt-LT" sz="1400" kern="100" dirty="0">
                          <a:effectLst/>
                          <a:latin typeface="Times New Roman" panose="02020603050405020304" pitchFamily="18" charset="0"/>
                          <a:cs typeface="Times New Roman" panose="02020603050405020304" pitchFamily="18" charset="0"/>
                        </a:rPr>
                        <a:t>81</a:t>
                      </a:r>
                      <a:endParaRPr lang="en-LT"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148" marR="45148" marT="0" marB="0"/>
                </a:tc>
                <a:extLst>
                  <a:ext uri="{0D108BD9-81ED-4DB2-BD59-A6C34878D82A}">
                    <a16:rowId xmlns:a16="http://schemas.microsoft.com/office/drawing/2014/main" val="1585247491"/>
                  </a:ext>
                </a:extLst>
              </a:tr>
            </a:tbl>
          </a:graphicData>
        </a:graphic>
      </p:graphicFrame>
    </p:spTree>
    <p:extLst>
      <p:ext uri="{BB962C8B-B14F-4D97-AF65-F5344CB8AC3E}">
        <p14:creationId xmlns:p14="http://schemas.microsoft.com/office/powerpoint/2010/main" val="74686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931" y="454150"/>
            <a:ext cx="9053945" cy="885080"/>
          </a:xfrm>
        </p:spPr>
        <p:txBody>
          <a:bodyPr>
            <a:normAutofit/>
          </a:bodyPr>
          <a:lstStyle/>
          <a:p>
            <a:r>
              <a:rPr lang="lt-LT" sz="3600">
                <a:latin typeface="Times New Roman"/>
                <a:cs typeface="Arial"/>
              </a:rPr>
              <a:t>k – vidurkių algoritmas</a:t>
            </a:r>
            <a:endParaRPr lang="en-US" sz="3600" err="1">
              <a:latin typeface="Times New Roman"/>
            </a:endParaRPr>
          </a:p>
        </p:txBody>
      </p:sp>
      <p:sp>
        <p:nvSpPr>
          <p:cNvPr id="3" name="Text Placeholder 2"/>
          <p:cNvSpPr>
            <a:spLocks noGrp="1"/>
          </p:cNvSpPr>
          <p:nvPr>
            <p:ph type="body" sz="quarter" idx="12"/>
          </p:nvPr>
        </p:nvSpPr>
        <p:spPr>
          <a:xfrm>
            <a:off x="686660" y="1162059"/>
            <a:ext cx="4932631" cy="5213970"/>
          </a:xfrm>
        </p:spPr>
        <p:txBody>
          <a:bodyPr vert="horz" lIns="91440" tIns="45720" rIns="91440" bIns="45720" rtlCol="0" anchor="t">
            <a:normAutofit/>
          </a:bodyPr>
          <a:lstStyle/>
          <a:p>
            <a:pPr marL="6985" marR="32385" indent="353695" algn="just">
              <a:lnSpc>
                <a:spcPct val="110000"/>
              </a:lnSpc>
              <a:spcAft>
                <a:spcPts val="65"/>
              </a:spcAft>
            </a:pPr>
            <a:endParaRPr lang="lt-LT" sz="1800">
              <a:solidFill>
                <a:srgbClr val="000000"/>
              </a:solidFill>
              <a:latin typeface="Times New Roman" panose="02020603050405020304" pitchFamily="18" charset="0"/>
              <a:ea typeface="Times New Roman" panose="02020603050405020304" pitchFamily="18" charset="0"/>
            </a:endParaRPr>
          </a:p>
          <a:p>
            <a:pPr marL="6350" marR="33655" indent="-6350" algn="just">
              <a:lnSpc>
                <a:spcPct val="110000"/>
              </a:lnSpc>
              <a:spcBef>
                <a:spcPts val="200"/>
              </a:spcBef>
            </a:pPr>
            <a:r>
              <a:rPr lang="lt-LT" sz="1800" b="1" i="1">
                <a:solidFill>
                  <a:srgbClr val="000000"/>
                </a:solidFill>
                <a:effectLst/>
                <a:latin typeface="Times New Roman" panose="02020603050405020304" pitchFamily="18" charset="0"/>
                <a:ea typeface="Yu Gothic Light" panose="020B0300000000000000" pitchFamily="34" charset="-128"/>
                <a:cs typeface="Times New Roman" panose="02020603050405020304" pitchFamily="18" charset="0"/>
              </a:rPr>
              <a:t>Vidutinio silueto metodas</a:t>
            </a:r>
            <a:endParaRPr lang="lt-LT" sz="1800">
              <a:solidFill>
                <a:srgbClr val="000000"/>
              </a:solidFill>
              <a:effectLst/>
              <a:latin typeface="Times New Roman" panose="02020603050405020304" pitchFamily="18" charset="0"/>
              <a:ea typeface="Times New Roman" panose="02020603050405020304" pitchFamily="18" charset="0"/>
            </a:endParaRPr>
          </a:p>
          <a:p>
            <a:pPr marL="6350" marR="32385" indent="-6350" algn="just">
              <a:lnSpc>
                <a:spcPct val="150000"/>
              </a:lnSpc>
              <a:spcAft>
                <a:spcPts val="65"/>
              </a:spcAft>
            </a:pPr>
            <a:r>
              <a:rPr lang="lt-LT" sz="1800">
                <a:solidFill>
                  <a:srgbClr val="000000"/>
                </a:solidFill>
                <a:effectLst/>
                <a:latin typeface="Times New Roman" panose="02020603050405020304" pitchFamily="18" charset="0"/>
                <a:ea typeface="Times New Roman" panose="02020603050405020304" pitchFamily="18" charset="0"/>
              </a:rPr>
              <a:t>Silueto koeficientas lygina kiekvieno objekto panašumą su savo paties klasterio objektais lyginant su panašiausiu kito klasterio objektu. Optimalaus klasterių skaičiaus radimo metode, paremtame silueto koeficientais, kiekvienam klasterių skaičiui </a:t>
            </a:r>
            <a:r>
              <a:rPr lang="lt-LT" sz="1800" err="1">
                <a:solidFill>
                  <a:srgbClr val="000000"/>
                </a:solidFill>
                <a:effectLst/>
                <a:latin typeface="Times New Roman" panose="02020603050405020304" pitchFamily="18" charset="0"/>
                <a:ea typeface="Times New Roman" panose="02020603050405020304" pitchFamily="18" charset="0"/>
              </a:rPr>
              <a:t>k</a:t>
            </a:r>
            <a:r>
              <a:rPr lang="lt-LT" sz="1800">
                <a:solidFill>
                  <a:srgbClr val="000000"/>
                </a:solidFill>
                <a:effectLst/>
                <a:latin typeface="Times New Roman" panose="02020603050405020304" pitchFamily="18" charset="0"/>
                <a:ea typeface="Times New Roman" panose="02020603050405020304" pitchFamily="18" charset="0"/>
              </a:rPr>
              <a:t> skaičiuojamas vidutinis silueto koeficientas ir kaip optimalus klasterių skaičius pasirenkamas toks </a:t>
            </a:r>
            <a:r>
              <a:rPr lang="lt-LT" sz="1800" err="1">
                <a:solidFill>
                  <a:srgbClr val="000000"/>
                </a:solidFill>
                <a:effectLst/>
                <a:latin typeface="Times New Roman" panose="02020603050405020304" pitchFamily="18" charset="0"/>
                <a:ea typeface="Times New Roman" panose="02020603050405020304" pitchFamily="18" charset="0"/>
              </a:rPr>
              <a:t>k</a:t>
            </a:r>
            <a:r>
              <a:rPr lang="lt-LT" sz="1800">
                <a:solidFill>
                  <a:srgbClr val="000000"/>
                </a:solidFill>
                <a:effectLst/>
                <a:latin typeface="Times New Roman" panose="02020603050405020304" pitchFamily="18" charset="0"/>
                <a:ea typeface="Times New Roman" panose="02020603050405020304" pitchFamily="18" charset="0"/>
              </a:rPr>
              <a:t>, su kurio gaunama didžiausia šio dydžio reikšmė.</a:t>
            </a:r>
          </a:p>
          <a:p>
            <a:pPr marL="6985" marR="32385" indent="353695" algn="just">
              <a:lnSpc>
                <a:spcPct val="150000"/>
              </a:lnSpc>
              <a:spcAft>
                <a:spcPts val="65"/>
              </a:spcAft>
            </a:pPr>
            <a:endParaRPr lang="lt-LT" sz="1800">
              <a:solidFill>
                <a:srgbClr val="000000"/>
              </a:solidFill>
              <a:effectLst/>
              <a:latin typeface="Times New Roman" panose="02020603050405020304" pitchFamily="18" charset="0"/>
              <a:ea typeface="Times New Roman" panose="02020603050405020304" pitchFamily="18" charset="0"/>
            </a:endParaRPr>
          </a:p>
          <a:p>
            <a:pPr algn="just"/>
            <a:endParaRPr lang="lt-LT">
              <a:solidFill>
                <a:schemeClr val="accent2">
                  <a:lumMod val="10000"/>
                </a:schemeClr>
              </a:solidFill>
              <a:latin typeface="Times New Roman"/>
            </a:endParaRPr>
          </a:p>
        </p:txBody>
      </p:sp>
      <p:sp>
        <p:nvSpPr>
          <p:cNvPr id="4" name="TextBox 3">
            <a:extLst>
              <a:ext uri="{FF2B5EF4-FFF2-40B4-BE49-F238E27FC236}">
                <a16:creationId xmlns:a16="http://schemas.microsoft.com/office/drawing/2014/main" id="{852FFE9E-F53F-FA9C-00C0-4E8FAC807F20}"/>
              </a:ext>
            </a:extLst>
          </p:cNvPr>
          <p:cNvSpPr txBox="1"/>
          <p:nvPr/>
        </p:nvSpPr>
        <p:spPr>
          <a:xfrm>
            <a:off x="762000" y="2608384"/>
            <a:ext cx="5407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lt-LT" sz="2000" b="1" noProof="1">
              <a:solidFill>
                <a:schemeClr val="accent2">
                  <a:lumMod val="10000"/>
                </a:schemeClr>
              </a:solidFill>
              <a:latin typeface="Times New Roman"/>
              <a:ea typeface="+mn-lt"/>
              <a:cs typeface="Times New Roman"/>
            </a:endParaRPr>
          </a:p>
        </p:txBody>
      </p:sp>
      <p:sp>
        <p:nvSpPr>
          <p:cNvPr id="5" name="TextBox 4">
            <a:extLst>
              <a:ext uri="{FF2B5EF4-FFF2-40B4-BE49-F238E27FC236}">
                <a16:creationId xmlns:a16="http://schemas.microsoft.com/office/drawing/2014/main" id="{AE9F134C-8D62-EFDF-7EE0-1FB99766C947}"/>
              </a:ext>
            </a:extLst>
          </p:cNvPr>
          <p:cNvSpPr txBox="1"/>
          <p:nvPr/>
        </p:nvSpPr>
        <p:spPr>
          <a:xfrm>
            <a:off x="6563458" y="2760785"/>
            <a:ext cx="5212370"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lt-LT" sz="2000" noProof="1">
              <a:solidFill>
                <a:srgbClr val="161716"/>
              </a:solidFill>
              <a:latin typeface="Times New Roman"/>
              <a:cs typeface="Segoe UI"/>
            </a:endParaRPr>
          </a:p>
        </p:txBody>
      </p:sp>
      <p:sp>
        <p:nvSpPr>
          <p:cNvPr id="6" name="TextBox 5">
            <a:extLst>
              <a:ext uri="{FF2B5EF4-FFF2-40B4-BE49-F238E27FC236}">
                <a16:creationId xmlns:a16="http://schemas.microsoft.com/office/drawing/2014/main" id="{7E4989B3-663D-3B20-A286-135B6892611D}"/>
              </a:ext>
            </a:extLst>
          </p:cNvPr>
          <p:cNvSpPr txBox="1"/>
          <p:nvPr/>
        </p:nvSpPr>
        <p:spPr>
          <a:xfrm>
            <a:off x="761999" y="5224097"/>
            <a:ext cx="10462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GB" noProof="1">
              <a:latin typeface="Times New Roman"/>
              <a:cs typeface="Arial"/>
            </a:endParaRPr>
          </a:p>
          <a:p>
            <a:pPr algn="just"/>
            <a:endParaRPr lang="en-GB">
              <a:cs typeface="Arial"/>
            </a:endParaRPr>
          </a:p>
        </p:txBody>
      </p:sp>
      <p:pic>
        <p:nvPicPr>
          <p:cNvPr id="9" name="Paveikslėlis 8">
            <a:extLst>
              <a:ext uri="{FF2B5EF4-FFF2-40B4-BE49-F238E27FC236}">
                <a16:creationId xmlns:a16="http://schemas.microsoft.com/office/drawing/2014/main" id="{72514A1C-2982-E2E8-77F9-BEBFA3F5B8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013479" y="1973085"/>
            <a:ext cx="5701475" cy="4114913"/>
          </a:xfrm>
          <a:prstGeom prst="rect">
            <a:avLst/>
          </a:prstGeom>
        </p:spPr>
      </p:pic>
    </p:spTree>
    <p:extLst>
      <p:ext uri="{BB962C8B-B14F-4D97-AF65-F5344CB8AC3E}">
        <p14:creationId xmlns:p14="http://schemas.microsoft.com/office/powerpoint/2010/main" val="3604100646"/>
      </p:ext>
    </p:extLst>
  </p:cSld>
  <p:clrMapOvr>
    <a:masterClrMapping/>
  </p:clrMapOvr>
</p:sld>
</file>

<file path=ppt/theme/theme1.xml><?xml version="1.0" encoding="utf-8"?>
<a:theme xmlns:a="http://schemas.openxmlformats.org/drawingml/2006/main" name="Custom Design">
  <a:themeElements>
    <a:clrScheme name="VU">
      <a:dk1>
        <a:srgbClr val="7A003B"/>
      </a:dk1>
      <a:lt1>
        <a:srgbClr val="FFFFFF"/>
      </a:lt1>
      <a:dk2>
        <a:srgbClr val="7A003B"/>
      </a:dk2>
      <a:lt2>
        <a:srgbClr val="FEFFFE"/>
      </a:lt2>
      <a:accent1>
        <a:srgbClr val="E03357"/>
      </a:accent1>
      <a:accent2>
        <a:srgbClr val="E2E3E2"/>
      </a:accent2>
      <a:accent3>
        <a:srgbClr val="3B3C3A"/>
      </a:accent3>
      <a:accent4>
        <a:srgbClr val="989998"/>
      </a:accent4>
      <a:accent5>
        <a:srgbClr val="D5D5D5"/>
      </a:accent5>
      <a:accent6>
        <a:srgbClr val="797979"/>
      </a:accent6>
      <a:hlink>
        <a:srgbClr val="E03357"/>
      </a:hlink>
      <a:folHlink>
        <a:srgbClr val="E2E3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4595</Words>
  <Application>Microsoft Office PowerPoint</Application>
  <PresentationFormat>Plačiaekranė</PresentationFormat>
  <Paragraphs>1534</Paragraphs>
  <Slides>57</Slides>
  <Notes>1</Notes>
  <HiddenSlides>0</HiddenSlides>
  <MMClips>0</MMClips>
  <ScaleCrop>false</ScaleCrop>
  <HeadingPairs>
    <vt:vector size="6" baseType="variant">
      <vt:variant>
        <vt:lpstr>Naudojami šriftai</vt:lpstr>
      </vt:variant>
      <vt:variant>
        <vt:i4>5</vt:i4>
      </vt:variant>
      <vt:variant>
        <vt:lpstr>Tema</vt:lpstr>
      </vt:variant>
      <vt:variant>
        <vt:i4>1</vt:i4>
      </vt:variant>
      <vt:variant>
        <vt:lpstr>Skaidrių pavadinimai</vt:lpstr>
      </vt:variant>
      <vt:variant>
        <vt:i4>57</vt:i4>
      </vt:variant>
    </vt:vector>
  </HeadingPairs>
  <TitlesOfParts>
    <vt:vector size="63" baseType="lpstr">
      <vt:lpstr>Arial</vt:lpstr>
      <vt:lpstr>Calibri</vt:lpstr>
      <vt:lpstr>Cambria Math</vt:lpstr>
      <vt:lpstr>GT Walsheim</vt:lpstr>
      <vt:lpstr>Times New Roman</vt:lpstr>
      <vt:lpstr>Custom Design</vt:lpstr>
      <vt:lpstr>DIMENSIJOS MAŽINIMAS KLASTERIZAVIME 3 laboratorinio darbo pristatymas</vt:lpstr>
      <vt:lpstr>Darbo tikslas ir uždaviniai</vt:lpstr>
      <vt:lpstr>Duomenys</vt:lpstr>
      <vt:lpstr>k – vidurkių algoritmas</vt:lpstr>
      <vt:lpstr>k – vidurkių algoritmas</vt:lpstr>
      <vt:lpstr>k – vidurkių algoritmas</vt:lpstr>
      <vt:lpstr>k – vidurkių algoritmas</vt:lpstr>
      <vt:lpstr>„PowerPoint“ pateiktis</vt:lpstr>
      <vt:lpstr>k – vidurkių algoritmas</vt:lpstr>
      <vt:lpstr>k – vidurkių algoritmas</vt:lpstr>
      <vt:lpstr>„PowerPoint“ pateiktis</vt:lpstr>
      <vt:lpstr>k – vidurkių algoritmas</vt:lpstr>
      <vt:lpstr>„PowerPoint“ pateiktis</vt:lpstr>
      <vt:lpstr>k – vidurkių algoritmas</vt:lpstr>
      <vt:lpstr>„PowerPoint“ pateiktis</vt:lpstr>
      <vt:lpstr>k – vidurkių algoritmas</vt:lpstr>
      <vt:lpstr>k – vidurkių algoritmas</vt:lpstr>
      <vt:lpstr>Hierarchinis algoritmas</vt:lpstr>
      <vt:lpstr>Hierarchinis algoritmas: visi požymiai</vt:lpstr>
      <vt:lpstr>Hierarchinis algoritmas: visi požymiai</vt:lpstr>
      <vt:lpstr>Hierarchinis algoritmas: visi požymiai</vt:lpstr>
      <vt:lpstr>Hierarchinis algoritmas: visi požymiai</vt:lpstr>
      <vt:lpstr>Hierarchinis algoritmas: visi požymiai</vt:lpstr>
      <vt:lpstr>Hierarchinis algoritmas: visi požymiai</vt:lpstr>
      <vt:lpstr>Hierarchinis algoritmas</vt:lpstr>
      <vt:lpstr>Hierarchinis algoritmas: reikšmingoms kovariantėms</vt:lpstr>
      <vt:lpstr>Hierarchinis algoritmas: reikšmingos kovariantės</vt:lpstr>
      <vt:lpstr>Hierarchinis algoritmas: reikšmingos kovariantės </vt:lpstr>
      <vt:lpstr>Hierarchinis algoritmas: reikšmingoms kovariantėms</vt:lpstr>
      <vt:lpstr>Hierarchinis algoritmas: reikšmingoms kovariantėms</vt:lpstr>
      <vt:lpstr>Hierarchinis algoritmas: reikšmingoms kovariantėms</vt:lpstr>
      <vt:lpstr>Hierarchinis algoritmas: reikšmingoms kovariantėms</vt:lpstr>
      <vt:lpstr>Hierarchinis algoritmas</vt:lpstr>
      <vt:lpstr>Hierarchinis algoritmas: sumažinta dimensija</vt:lpstr>
      <vt:lpstr>Hierarchinis algoritmas: sumažinta dimensija</vt:lpstr>
      <vt:lpstr>Hierarchinis algoritmas: sumažintos dimensijos</vt:lpstr>
      <vt:lpstr>Hierarchinis algoritmas: sumažintos dimensijos</vt:lpstr>
      <vt:lpstr>Hierarchinis algoritmas: sumažinus dimensiją</vt:lpstr>
      <vt:lpstr>Hierarchinis algoritmas: sumažinus dimensiją</vt:lpstr>
      <vt:lpstr>Hierarchinis algoritmas: sumažinus dimensiją</vt:lpstr>
      <vt:lpstr>DBSCAN algoritmas</vt:lpstr>
      <vt:lpstr>DBSCAN algoritmas taškų poros skirstymas</vt:lpstr>
      <vt:lpstr>DBSCAN algoritmas: visiems požymiams</vt:lpstr>
      <vt:lpstr>DBSCAN algoritmas: visiems požymiams</vt:lpstr>
      <vt:lpstr>DBSCAN algoritmas: visiems požymiams</vt:lpstr>
      <vt:lpstr>DBSCAN algoritmas: reikšmingoms kovariantėms</vt:lpstr>
      <vt:lpstr>DBSCAN algoritmas: reikšmingoms kovariantėms</vt:lpstr>
      <vt:lpstr>DBSCAN algoritmas: reikšmingoms kovariantėms</vt:lpstr>
      <vt:lpstr>DBSCAN algoritmas: sumažinta dimensija</vt:lpstr>
      <vt:lpstr>DBSCAN algoritmas: sumažinta dimensija</vt:lpstr>
      <vt:lpstr>DBSCAN algoritmas: sumažinta dimensija</vt:lpstr>
      <vt:lpstr>DBSCAN algoritmass</vt:lpstr>
      <vt:lpstr>Geriausias klasterizavimas</vt:lpstr>
      <vt:lpstr>Išvados</vt:lpstr>
      <vt:lpstr>Išvados</vt:lpstr>
      <vt:lpstr>Šaltiniai</vt:lpstr>
      <vt:lpstr>AČIŪ UŽ DĖMESĮ!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Ugnė Kniukštaitė</cp:lastModifiedBy>
  <cp:revision>1</cp:revision>
  <dcterms:created xsi:type="dcterms:W3CDTF">2013-07-15T20:26:40Z</dcterms:created>
  <dcterms:modified xsi:type="dcterms:W3CDTF">2023-04-26T09:07:19Z</dcterms:modified>
</cp:coreProperties>
</file>